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7"/>
  </p:notesMasterIdLst>
  <p:sldIdLst>
    <p:sldId id="352" r:id="rId4"/>
    <p:sldId id="381" r:id="rId5"/>
    <p:sldId id="317" r:id="rId6"/>
    <p:sldId id="370" r:id="rId7"/>
    <p:sldId id="298" r:id="rId8"/>
    <p:sldId id="372" r:id="rId9"/>
    <p:sldId id="313" r:id="rId10"/>
    <p:sldId id="379" r:id="rId11"/>
    <p:sldId id="362" r:id="rId12"/>
    <p:sldId id="358" r:id="rId13"/>
    <p:sldId id="359" r:id="rId14"/>
    <p:sldId id="360" r:id="rId15"/>
    <p:sldId id="361" r:id="rId16"/>
    <p:sldId id="377" r:id="rId17"/>
    <p:sldId id="376" r:id="rId18"/>
    <p:sldId id="373" r:id="rId19"/>
    <p:sldId id="374" r:id="rId20"/>
    <p:sldId id="375" r:id="rId21"/>
    <p:sldId id="367" r:id="rId22"/>
    <p:sldId id="380" r:id="rId23"/>
    <p:sldId id="378" r:id="rId24"/>
    <p:sldId id="260" r:id="rId25"/>
    <p:sldId id="34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showGuides="1">
      <p:cViewPr varScale="1">
        <p:scale>
          <a:sx n="52" d="100"/>
          <a:sy n="52" d="100"/>
        </p:scale>
        <p:origin x="854" y="53"/>
      </p:cViewPr>
      <p:guideLst>
        <p:guide orient="horz" pos="2591"/>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액자 12">
            <a:extLst>
              <a:ext uri="{FF2B5EF4-FFF2-40B4-BE49-F238E27FC236}">
                <a16:creationId xmlns:a16="http://schemas.microsoft.com/office/drawing/2014/main" id="{BB349F8A-D3D6-4420-A053-2F749AF60E06}"/>
              </a:ext>
            </a:extLst>
          </p:cNvPr>
          <p:cNvSpPr/>
          <p:nvPr userDrawn="1"/>
        </p:nvSpPr>
        <p:spPr>
          <a:xfrm>
            <a:off x="547181" y="1761846"/>
            <a:ext cx="11097638" cy="3334311"/>
          </a:xfrm>
          <a:prstGeom prst="frame">
            <a:avLst>
              <a:gd name="adj1" fmla="val 24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 name="그림 개체 틀 2">
            <a:extLst>
              <a:ext uri="{FF2B5EF4-FFF2-40B4-BE49-F238E27FC236}">
                <a16:creationId xmlns:a16="http://schemas.microsoft.com/office/drawing/2014/main" id="{9691762B-49EB-48A3-A86B-198F2A9709B3}"/>
              </a:ext>
            </a:extLst>
          </p:cNvPr>
          <p:cNvSpPr>
            <a:spLocks noGrp="1"/>
          </p:cNvSpPr>
          <p:nvPr>
            <p:ph type="pic" sz="quarter" idx="10" hasCustomPrompt="1"/>
          </p:nvPr>
        </p:nvSpPr>
        <p:spPr>
          <a:xfrm>
            <a:off x="910352" y="569068"/>
            <a:ext cx="3661647" cy="571986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14370B4-3C13-45C0-A952-B00548121584}"/>
              </a:ext>
            </a:extLst>
          </p:cNvPr>
          <p:cNvSpPr/>
          <p:nvPr userDrawn="1"/>
        </p:nvSpPr>
        <p:spPr>
          <a:xfrm>
            <a:off x="1" y="0"/>
            <a:ext cx="38840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5">
            <a:extLst>
              <a:ext uri="{FF2B5EF4-FFF2-40B4-BE49-F238E27FC236}">
                <a16:creationId xmlns:a16="http://schemas.microsoft.com/office/drawing/2014/main" id="{9E4B51B4-EE18-4819-8088-68502663D7B7}"/>
              </a:ext>
            </a:extLst>
          </p:cNvPr>
          <p:cNvGrpSpPr/>
          <p:nvPr userDrawn="1"/>
        </p:nvGrpSpPr>
        <p:grpSpPr>
          <a:xfrm>
            <a:off x="4484680" y="2679371"/>
            <a:ext cx="2029599" cy="3505672"/>
            <a:chOff x="1438761" y="2033015"/>
            <a:chExt cx="1980000" cy="3420000"/>
          </a:xfrm>
        </p:grpSpPr>
        <p:sp>
          <p:nvSpPr>
            <p:cNvPr id="4" name="Rounded Rectangle 41">
              <a:extLst>
                <a:ext uri="{FF2B5EF4-FFF2-40B4-BE49-F238E27FC236}">
                  <a16:creationId xmlns:a16="http://schemas.microsoft.com/office/drawing/2014/main" id="{C9356105-17CA-4587-B47D-ABD55F0030F2}"/>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2">
              <a:extLst>
                <a:ext uri="{FF2B5EF4-FFF2-40B4-BE49-F238E27FC236}">
                  <a16:creationId xmlns:a16="http://schemas.microsoft.com/office/drawing/2014/main" id="{98DE00C6-A201-4607-947A-9B6A7FB91E5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6">
              <a:extLst>
                <a:ext uri="{FF2B5EF4-FFF2-40B4-BE49-F238E27FC236}">
                  <a16:creationId xmlns:a16="http://schemas.microsoft.com/office/drawing/2014/main" id="{02E1FF0A-C482-45AA-BBA3-9B4078609158}"/>
                </a:ext>
              </a:extLst>
            </p:cNvPr>
            <p:cNvGrpSpPr/>
            <p:nvPr userDrawn="1"/>
          </p:nvGrpSpPr>
          <p:grpSpPr>
            <a:xfrm>
              <a:off x="2332851" y="5138854"/>
              <a:ext cx="191820" cy="211002"/>
              <a:chOff x="2453209" y="5151638"/>
              <a:chExt cx="191820" cy="211002"/>
            </a:xfrm>
          </p:grpSpPr>
          <p:sp>
            <p:nvSpPr>
              <p:cNvPr id="7" name="Oval 44">
                <a:extLst>
                  <a:ext uri="{FF2B5EF4-FFF2-40B4-BE49-F238E27FC236}">
                    <a16:creationId xmlns:a16="http://schemas.microsoft.com/office/drawing/2014/main" id="{A02E90A4-46B5-4BA7-9477-F169F8CD3F13}"/>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45">
                <a:extLst>
                  <a:ext uri="{FF2B5EF4-FFF2-40B4-BE49-F238E27FC236}">
                    <a16:creationId xmlns:a16="http://schemas.microsoft.com/office/drawing/2014/main" id="{ED43A757-B80F-4F70-B31F-9A2BEB28CAD4}"/>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9" name="Group 5">
            <a:extLst>
              <a:ext uri="{FF2B5EF4-FFF2-40B4-BE49-F238E27FC236}">
                <a16:creationId xmlns:a16="http://schemas.microsoft.com/office/drawing/2014/main" id="{C8576216-C640-4674-AC56-2890C67BD9E5}"/>
              </a:ext>
            </a:extLst>
          </p:cNvPr>
          <p:cNvGrpSpPr/>
          <p:nvPr userDrawn="1"/>
        </p:nvGrpSpPr>
        <p:grpSpPr>
          <a:xfrm>
            <a:off x="6976147" y="2717584"/>
            <a:ext cx="2029599" cy="3505672"/>
            <a:chOff x="1438761" y="2033015"/>
            <a:chExt cx="1980000" cy="3420000"/>
          </a:xfrm>
        </p:grpSpPr>
        <p:sp>
          <p:nvSpPr>
            <p:cNvPr id="10" name="Rounded Rectangle 41">
              <a:extLst>
                <a:ext uri="{FF2B5EF4-FFF2-40B4-BE49-F238E27FC236}">
                  <a16:creationId xmlns:a16="http://schemas.microsoft.com/office/drawing/2014/main" id="{4F04F9F0-E35F-4AC4-8AEB-5B346C93BDE8}"/>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42">
              <a:extLst>
                <a:ext uri="{FF2B5EF4-FFF2-40B4-BE49-F238E27FC236}">
                  <a16:creationId xmlns:a16="http://schemas.microsoft.com/office/drawing/2014/main" id="{A0F1F4A1-65E1-495C-B229-251EFD3FB253}"/>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6">
              <a:extLst>
                <a:ext uri="{FF2B5EF4-FFF2-40B4-BE49-F238E27FC236}">
                  <a16:creationId xmlns:a16="http://schemas.microsoft.com/office/drawing/2014/main" id="{02AB1FDC-BB35-4273-948F-D269A59ED959}"/>
                </a:ext>
              </a:extLst>
            </p:cNvPr>
            <p:cNvGrpSpPr/>
            <p:nvPr userDrawn="1"/>
          </p:nvGrpSpPr>
          <p:grpSpPr>
            <a:xfrm>
              <a:off x="2332851" y="5138854"/>
              <a:ext cx="191820" cy="211002"/>
              <a:chOff x="2453209" y="5151638"/>
              <a:chExt cx="191820" cy="211002"/>
            </a:xfrm>
          </p:grpSpPr>
          <p:sp>
            <p:nvSpPr>
              <p:cNvPr id="13" name="Oval 44">
                <a:extLst>
                  <a:ext uri="{FF2B5EF4-FFF2-40B4-BE49-F238E27FC236}">
                    <a16:creationId xmlns:a16="http://schemas.microsoft.com/office/drawing/2014/main" id="{00BBB89C-B084-4AC1-BED6-BC1DC17D5220}"/>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45">
                <a:extLst>
                  <a:ext uri="{FF2B5EF4-FFF2-40B4-BE49-F238E27FC236}">
                    <a16:creationId xmlns:a16="http://schemas.microsoft.com/office/drawing/2014/main" id="{5982A1AE-2C2E-448E-9F4B-BC9CCDEA1A4E}"/>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5" name="Group 5">
            <a:extLst>
              <a:ext uri="{FF2B5EF4-FFF2-40B4-BE49-F238E27FC236}">
                <a16:creationId xmlns:a16="http://schemas.microsoft.com/office/drawing/2014/main" id="{3A368425-7072-4F51-8EE5-01E1BFEB50EB}"/>
              </a:ext>
            </a:extLst>
          </p:cNvPr>
          <p:cNvGrpSpPr/>
          <p:nvPr userDrawn="1"/>
        </p:nvGrpSpPr>
        <p:grpSpPr>
          <a:xfrm>
            <a:off x="9467615" y="2727858"/>
            <a:ext cx="2029599" cy="3505672"/>
            <a:chOff x="1438761" y="2033015"/>
            <a:chExt cx="1980000" cy="3420000"/>
          </a:xfrm>
        </p:grpSpPr>
        <p:sp>
          <p:nvSpPr>
            <p:cNvPr id="16" name="Rounded Rectangle 41">
              <a:extLst>
                <a:ext uri="{FF2B5EF4-FFF2-40B4-BE49-F238E27FC236}">
                  <a16:creationId xmlns:a16="http://schemas.microsoft.com/office/drawing/2014/main" id="{54A602E3-D4AC-44ED-A99F-190A1CDB8BD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42">
              <a:extLst>
                <a:ext uri="{FF2B5EF4-FFF2-40B4-BE49-F238E27FC236}">
                  <a16:creationId xmlns:a16="http://schemas.microsoft.com/office/drawing/2014/main" id="{F63D52AB-F36A-46A1-848A-8D7692D3CC68}"/>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6">
              <a:extLst>
                <a:ext uri="{FF2B5EF4-FFF2-40B4-BE49-F238E27FC236}">
                  <a16:creationId xmlns:a16="http://schemas.microsoft.com/office/drawing/2014/main" id="{04D310C5-4BF6-4703-AB41-9C3406E92015}"/>
                </a:ext>
              </a:extLst>
            </p:cNvPr>
            <p:cNvGrpSpPr/>
            <p:nvPr userDrawn="1"/>
          </p:nvGrpSpPr>
          <p:grpSpPr>
            <a:xfrm>
              <a:off x="2332851" y="5138854"/>
              <a:ext cx="191820" cy="211002"/>
              <a:chOff x="2453209" y="5151638"/>
              <a:chExt cx="191820" cy="211002"/>
            </a:xfrm>
          </p:grpSpPr>
          <p:sp>
            <p:nvSpPr>
              <p:cNvPr id="19" name="Oval 44">
                <a:extLst>
                  <a:ext uri="{FF2B5EF4-FFF2-40B4-BE49-F238E27FC236}">
                    <a16:creationId xmlns:a16="http://schemas.microsoft.com/office/drawing/2014/main" id="{30DA0AB5-96D5-49C1-9953-DD88116AAD83}"/>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ounded Rectangle 45">
                <a:extLst>
                  <a:ext uri="{FF2B5EF4-FFF2-40B4-BE49-F238E27FC236}">
                    <a16:creationId xmlns:a16="http://schemas.microsoft.com/office/drawing/2014/main" id="{763C3B04-1D32-454A-9E00-E56FD5E22D2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88422095-435B-47AA-9CCA-322F366DB3C8}"/>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4E14DFC6-4271-494B-82A9-1FCC7226F65C}"/>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id="{A3772017-7DA7-4FE0-A85B-FD49517CE8C0}"/>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4" name="Oval 11">
            <a:extLst>
              <a:ext uri="{FF2B5EF4-FFF2-40B4-BE49-F238E27FC236}">
                <a16:creationId xmlns:a16="http://schemas.microsoft.com/office/drawing/2014/main" id="{99F1FA95-725F-4570-B40D-43A61D68A90A}"/>
              </a:ext>
            </a:extLst>
          </p:cNvPr>
          <p:cNvSpPr/>
          <p:nvPr userDrawn="1"/>
        </p:nvSpPr>
        <p:spPr>
          <a:xfrm>
            <a:off x="600062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27E9E532-B52F-4195-9769-854E30154B55}"/>
              </a:ext>
            </a:extLst>
          </p:cNvPr>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DA4B0386-33B4-4AE2-946E-6347B22040BB}"/>
              </a:ext>
            </a:extLst>
          </p:cNvPr>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F42F70AE-AA28-47B8-ADF1-78729B8D0C2E}"/>
              </a:ext>
            </a:extLst>
          </p:cNvPr>
          <p:cNvSpPr/>
          <p:nvPr userDrawn="1"/>
        </p:nvSpPr>
        <p:spPr>
          <a:xfrm>
            <a:off x="4200000" y="4050000"/>
            <a:ext cx="7992000" cy="280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b="1" dirty="0">
              <a:latin typeface="+mn-lt"/>
            </a:endParaRPr>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Oval 11">
            <a:extLst>
              <a:ext uri="{FF2B5EF4-FFF2-40B4-BE49-F238E27FC236}">
                <a16:creationId xmlns:a16="http://schemas.microsoft.com/office/drawing/2014/main" id="{D984738B-46DB-4E68-8584-37E420407CAF}"/>
              </a:ext>
            </a:extLst>
          </p:cNvPr>
          <p:cNvSpPr/>
          <p:nvPr userDrawn="1"/>
        </p:nvSpPr>
        <p:spPr>
          <a:xfrm>
            <a:off x="600062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Oval 11">
            <a:extLst>
              <a:ext uri="{FF2B5EF4-FFF2-40B4-BE49-F238E27FC236}">
                <a16:creationId xmlns:a16="http://schemas.microsoft.com/office/drawing/2014/main" id="{1EF47FAD-E9FE-4655-9C18-2281F00609C6}"/>
              </a:ext>
            </a:extLst>
          </p:cNvPr>
          <p:cNvSpPr/>
          <p:nvPr userDrawn="1"/>
        </p:nvSpPr>
        <p:spPr>
          <a:xfrm>
            <a:off x="6000620" y="2958188"/>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 name="Group 12">
            <a:extLst>
              <a:ext uri="{FF2B5EF4-FFF2-40B4-BE49-F238E27FC236}">
                <a16:creationId xmlns:a16="http://schemas.microsoft.com/office/drawing/2014/main" id="{69D03589-94E1-4EF8-85A4-3C81F0DA1CBB}"/>
              </a:ext>
            </a:extLst>
          </p:cNvPr>
          <p:cNvGrpSpPr/>
          <p:nvPr userDrawn="1"/>
        </p:nvGrpSpPr>
        <p:grpSpPr>
          <a:xfrm>
            <a:off x="7397562" y="792688"/>
            <a:ext cx="4157729" cy="2426868"/>
            <a:chOff x="-548507" y="477868"/>
            <a:chExt cx="11570449" cy="6357177"/>
          </a:xfrm>
        </p:grpSpPr>
        <p:sp>
          <p:nvSpPr>
            <p:cNvPr id="5" name="Freeform: Shape 21">
              <a:extLst>
                <a:ext uri="{FF2B5EF4-FFF2-40B4-BE49-F238E27FC236}">
                  <a16:creationId xmlns:a16="http://schemas.microsoft.com/office/drawing/2014/main" id="{B8912ED9-1F51-4F24-86AA-66A8A2FAC13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22">
              <a:extLst>
                <a:ext uri="{FF2B5EF4-FFF2-40B4-BE49-F238E27FC236}">
                  <a16:creationId xmlns:a16="http://schemas.microsoft.com/office/drawing/2014/main" id="{39CCC3E3-83BF-4615-B176-D600377138AB}"/>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23">
              <a:extLst>
                <a:ext uri="{FF2B5EF4-FFF2-40B4-BE49-F238E27FC236}">
                  <a16:creationId xmlns:a16="http://schemas.microsoft.com/office/drawing/2014/main" id="{1BB4B631-0793-4EC4-948F-DBB77F89F32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24">
              <a:extLst>
                <a:ext uri="{FF2B5EF4-FFF2-40B4-BE49-F238E27FC236}">
                  <a16:creationId xmlns:a16="http://schemas.microsoft.com/office/drawing/2014/main" id="{46901BAE-5177-4F15-8882-8A866D8919C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25">
              <a:extLst>
                <a:ext uri="{FF2B5EF4-FFF2-40B4-BE49-F238E27FC236}">
                  <a16:creationId xmlns:a16="http://schemas.microsoft.com/office/drawing/2014/main" id="{EF305665-F54D-429D-A14B-170A9B1B6E2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26">
              <a:extLst>
                <a:ext uri="{FF2B5EF4-FFF2-40B4-BE49-F238E27FC236}">
                  <a16:creationId xmlns:a16="http://schemas.microsoft.com/office/drawing/2014/main" id="{4D1C3DB9-35EC-4484-B208-3868E5CD398B}"/>
                </a:ext>
              </a:extLst>
            </p:cNvPr>
            <p:cNvGrpSpPr/>
            <p:nvPr/>
          </p:nvGrpSpPr>
          <p:grpSpPr>
            <a:xfrm>
              <a:off x="1606" y="6382978"/>
              <a:ext cx="413937" cy="115242"/>
              <a:chOff x="5955" y="6353672"/>
              <a:chExt cx="413937" cy="115242"/>
            </a:xfrm>
          </p:grpSpPr>
          <p:sp>
            <p:nvSpPr>
              <p:cNvPr id="15" name="Rectangle: Rounded Corners 31">
                <a:extLst>
                  <a:ext uri="{FF2B5EF4-FFF2-40B4-BE49-F238E27FC236}">
                    <a16:creationId xmlns:a16="http://schemas.microsoft.com/office/drawing/2014/main" id="{D15A82CB-BC0F-459D-B41B-8A1BFCA8060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32">
                <a:extLst>
                  <a:ext uri="{FF2B5EF4-FFF2-40B4-BE49-F238E27FC236}">
                    <a16:creationId xmlns:a16="http://schemas.microsoft.com/office/drawing/2014/main" id="{BE22D75E-CD88-4E0B-9C14-762EBFC7231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27">
              <a:extLst>
                <a:ext uri="{FF2B5EF4-FFF2-40B4-BE49-F238E27FC236}">
                  <a16:creationId xmlns:a16="http://schemas.microsoft.com/office/drawing/2014/main" id="{572FD46C-CB8F-4974-B0C2-810E3C9A8418}"/>
                </a:ext>
              </a:extLst>
            </p:cNvPr>
            <p:cNvGrpSpPr/>
            <p:nvPr/>
          </p:nvGrpSpPr>
          <p:grpSpPr>
            <a:xfrm>
              <a:off x="9855291" y="6381600"/>
              <a:ext cx="885989" cy="115242"/>
              <a:chOff x="5955" y="6353672"/>
              <a:chExt cx="413937" cy="115242"/>
            </a:xfrm>
          </p:grpSpPr>
          <p:sp>
            <p:nvSpPr>
              <p:cNvPr id="13" name="Rectangle: Rounded Corners 29">
                <a:extLst>
                  <a:ext uri="{FF2B5EF4-FFF2-40B4-BE49-F238E27FC236}">
                    <a16:creationId xmlns:a16="http://schemas.microsoft.com/office/drawing/2014/main" id="{7672D1E1-BFB8-4023-BB75-A4F701F1093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0">
                <a:extLst>
                  <a:ext uri="{FF2B5EF4-FFF2-40B4-BE49-F238E27FC236}">
                    <a16:creationId xmlns:a16="http://schemas.microsoft.com/office/drawing/2014/main" id="{8DDB581F-7D4E-45C3-9A6C-92C141A2ACB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28">
              <a:extLst>
                <a:ext uri="{FF2B5EF4-FFF2-40B4-BE49-F238E27FC236}">
                  <a16:creationId xmlns:a16="http://schemas.microsoft.com/office/drawing/2014/main" id="{BEFC7E2A-B774-4752-AACD-0911CCE5FBC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7" name="Group 12">
            <a:extLst>
              <a:ext uri="{FF2B5EF4-FFF2-40B4-BE49-F238E27FC236}">
                <a16:creationId xmlns:a16="http://schemas.microsoft.com/office/drawing/2014/main" id="{CBCAAE18-DC02-4BAB-A31F-FB0F77C5EB8F}"/>
              </a:ext>
            </a:extLst>
          </p:cNvPr>
          <p:cNvGrpSpPr/>
          <p:nvPr userDrawn="1"/>
        </p:nvGrpSpPr>
        <p:grpSpPr>
          <a:xfrm>
            <a:off x="7397562" y="3619369"/>
            <a:ext cx="4157729" cy="2426868"/>
            <a:chOff x="-548507" y="477868"/>
            <a:chExt cx="11570449" cy="6357177"/>
          </a:xfrm>
        </p:grpSpPr>
        <p:sp>
          <p:nvSpPr>
            <p:cNvPr id="18" name="Freeform: Shape 21">
              <a:extLst>
                <a:ext uri="{FF2B5EF4-FFF2-40B4-BE49-F238E27FC236}">
                  <a16:creationId xmlns:a16="http://schemas.microsoft.com/office/drawing/2014/main" id="{55BDDAA0-6882-4B7F-9F51-47940588020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22">
              <a:extLst>
                <a:ext uri="{FF2B5EF4-FFF2-40B4-BE49-F238E27FC236}">
                  <a16:creationId xmlns:a16="http://schemas.microsoft.com/office/drawing/2014/main" id="{32CEF7DE-E805-4F48-8F87-F86553A0A1B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23">
              <a:extLst>
                <a:ext uri="{FF2B5EF4-FFF2-40B4-BE49-F238E27FC236}">
                  <a16:creationId xmlns:a16="http://schemas.microsoft.com/office/drawing/2014/main" id="{E3104BB3-45A0-42A7-9B66-73473F9789F5}"/>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4">
              <a:extLst>
                <a:ext uri="{FF2B5EF4-FFF2-40B4-BE49-F238E27FC236}">
                  <a16:creationId xmlns:a16="http://schemas.microsoft.com/office/drawing/2014/main" id="{2916E959-0FE4-4F7A-AA5A-08CE113BD11E}"/>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5">
              <a:extLst>
                <a:ext uri="{FF2B5EF4-FFF2-40B4-BE49-F238E27FC236}">
                  <a16:creationId xmlns:a16="http://schemas.microsoft.com/office/drawing/2014/main" id="{7FAB6DCA-2E73-4B66-AC8F-065EBB67F22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6">
              <a:extLst>
                <a:ext uri="{FF2B5EF4-FFF2-40B4-BE49-F238E27FC236}">
                  <a16:creationId xmlns:a16="http://schemas.microsoft.com/office/drawing/2014/main" id="{A05A6A03-4FCE-4EEB-97E6-EDF24C40B283}"/>
                </a:ext>
              </a:extLst>
            </p:cNvPr>
            <p:cNvGrpSpPr/>
            <p:nvPr/>
          </p:nvGrpSpPr>
          <p:grpSpPr>
            <a:xfrm>
              <a:off x="1606" y="6382978"/>
              <a:ext cx="413937" cy="115242"/>
              <a:chOff x="5955" y="6353672"/>
              <a:chExt cx="413937" cy="115242"/>
            </a:xfrm>
          </p:grpSpPr>
          <p:sp>
            <p:nvSpPr>
              <p:cNvPr id="28" name="Rectangle: Rounded Corners 31">
                <a:extLst>
                  <a:ext uri="{FF2B5EF4-FFF2-40B4-BE49-F238E27FC236}">
                    <a16:creationId xmlns:a16="http://schemas.microsoft.com/office/drawing/2014/main" id="{623E5D8D-D903-46AB-9A18-D321FBFAAB9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32">
                <a:extLst>
                  <a:ext uri="{FF2B5EF4-FFF2-40B4-BE49-F238E27FC236}">
                    <a16:creationId xmlns:a16="http://schemas.microsoft.com/office/drawing/2014/main" id="{6D8C28F1-E5D8-4AD4-9B4B-0C4E1153377C}"/>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7">
              <a:extLst>
                <a:ext uri="{FF2B5EF4-FFF2-40B4-BE49-F238E27FC236}">
                  <a16:creationId xmlns:a16="http://schemas.microsoft.com/office/drawing/2014/main" id="{FC2E83F7-7058-4885-8E50-6F034C626C2E}"/>
                </a:ext>
              </a:extLst>
            </p:cNvPr>
            <p:cNvGrpSpPr/>
            <p:nvPr/>
          </p:nvGrpSpPr>
          <p:grpSpPr>
            <a:xfrm>
              <a:off x="9855291" y="6381600"/>
              <a:ext cx="885989" cy="115242"/>
              <a:chOff x="5955" y="6353672"/>
              <a:chExt cx="413937" cy="115242"/>
            </a:xfrm>
          </p:grpSpPr>
          <p:sp>
            <p:nvSpPr>
              <p:cNvPr id="26" name="Rectangle: Rounded Corners 29">
                <a:extLst>
                  <a:ext uri="{FF2B5EF4-FFF2-40B4-BE49-F238E27FC236}">
                    <a16:creationId xmlns:a16="http://schemas.microsoft.com/office/drawing/2014/main" id="{5235E700-1028-4DBF-9621-D7B197B804B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30">
                <a:extLst>
                  <a:ext uri="{FF2B5EF4-FFF2-40B4-BE49-F238E27FC236}">
                    <a16:creationId xmlns:a16="http://schemas.microsoft.com/office/drawing/2014/main" id="{886D99FE-DB04-42AB-A9A6-0F85D3ABD6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8">
              <a:extLst>
                <a:ext uri="{FF2B5EF4-FFF2-40B4-BE49-F238E27FC236}">
                  <a16:creationId xmlns:a16="http://schemas.microsoft.com/office/drawing/2014/main" id="{CA3EF5C2-CFEE-4DD1-B3E2-7B7811C9886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0" name="Picture Placeholder 2">
            <a:extLst>
              <a:ext uri="{FF2B5EF4-FFF2-40B4-BE49-F238E27FC236}">
                <a16:creationId xmlns:a16="http://schemas.microsoft.com/office/drawing/2014/main" id="{6AB6C515-FEFB-413A-8CDA-B20F305507DE}"/>
              </a:ext>
            </a:extLst>
          </p:cNvPr>
          <p:cNvSpPr>
            <a:spLocks noGrp="1"/>
          </p:cNvSpPr>
          <p:nvPr>
            <p:ph type="pic" idx="1" hasCustomPrompt="1"/>
          </p:nvPr>
        </p:nvSpPr>
        <p:spPr>
          <a:xfrm>
            <a:off x="7997791" y="898584"/>
            <a:ext cx="297655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1" name="Picture Placeholder 2">
            <a:extLst>
              <a:ext uri="{FF2B5EF4-FFF2-40B4-BE49-F238E27FC236}">
                <a16:creationId xmlns:a16="http://schemas.microsoft.com/office/drawing/2014/main" id="{16DD4884-A7A8-42BD-944C-F3D414CF00CB}"/>
              </a:ext>
            </a:extLst>
          </p:cNvPr>
          <p:cNvSpPr>
            <a:spLocks noGrp="1"/>
          </p:cNvSpPr>
          <p:nvPr>
            <p:ph type="pic" idx="10" hasCustomPrompt="1"/>
          </p:nvPr>
        </p:nvSpPr>
        <p:spPr>
          <a:xfrm>
            <a:off x="7997791" y="3732552"/>
            <a:ext cx="297655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ounded Rectangle 4">
            <a:extLst>
              <a:ext uri="{FF2B5EF4-FFF2-40B4-BE49-F238E27FC236}">
                <a16:creationId xmlns:a16="http://schemas.microsoft.com/office/drawing/2014/main" id="{13950174-3026-49A7-9425-B00B2A3E9EA6}"/>
              </a:ext>
            </a:extLst>
          </p:cNvPr>
          <p:cNvSpPr/>
          <p:nvPr userDrawn="1"/>
        </p:nvSpPr>
        <p:spPr>
          <a:xfrm>
            <a:off x="714000" y="1560384"/>
            <a:ext cx="10764000" cy="3276000"/>
          </a:xfrm>
          <a:prstGeom prst="roundRect">
            <a:avLst>
              <a:gd name="adj" fmla="val 899"/>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ko-KR" altLang="en-US" dirty="0">
              <a:solidFill>
                <a:schemeClr val="lt1"/>
              </a:solidFill>
            </a:endParaRPr>
          </a:p>
        </p:txBody>
      </p:sp>
      <p:sp>
        <p:nvSpPr>
          <p:cNvPr id="5" name="그림 개체 틀 6">
            <a:extLst>
              <a:ext uri="{FF2B5EF4-FFF2-40B4-BE49-F238E27FC236}">
                <a16:creationId xmlns:a16="http://schemas.microsoft.com/office/drawing/2014/main" id="{161C13C6-8983-4005-A3D9-1A368D3D4E94}"/>
              </a:ext>
            </a:extLst>
          </p:cNvPr>
          <p:cNvSpPr>
            <a:spLocks noGrp="1"/>
          </p:cNvSpPr>
          <p:nvPr>
            <p:ph type="pic" sz="quarter" idx="11" hasCustomPrompt="1"/>
          </p:nvPr>
        </p:nvSpPr>
        <p:spPr>
          <a:xfrm>
            <a:off x="893359"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6" name="그림 개체 틀 6">
            <a:extLst>
              <a:ext uri="{FF2B5EF4-FFF2-40B4-BE49-F238E27FC236}">
                <a16:creationId xmlns:a16="http://schemas.microsoft.com/office/drawing/2014/main" id="{E8CDE116-1F40-4043-9530-E9DD99C3C72C}"/>
              </a:ext>
            </a:extLst>
          </p:cNvPr>
          <p:cNvSpPr>
            <a:spLocks noGrp="1"/>
          </p:cNvSpPr>
          <p:nvPr>
            <p:ph type="pic" sz="quarter" idx="12" hasCustomPrompt="1"/>
          </p:nvPr>
        </p:nvSpPr>
        <p:spPr>
          <a:xfrm>
            <a:off x="3018201"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7" name="그림 개체 틀 6">
            <a:extLst>
              <a:ext uri="{FF2B5EF4-FFF2-40B4-BE49-F238E27FC236}">
                <a16:creationId xmlns:a16="http://schemas.microsoft.com/office/drawing/2014/main" id="{6EEE52ED-6ED8-4B16-9DC4-7322E037AE94}"/>
              </a:ext>
            </a:extLst>
          </p:cNvPr>
          <p:cNvSpPr>
            <a:spLocks noGrp="1"/>
          </p:cNvSpPr>
          <p:nvPr>
            <p:ph type="pic" sz="quarter" idx="13" hasCustomPrompt="1"/>
          </p:nvPr>
        </p:nvSpPr>
        <p:spPr>
          <a:xfrm>
            <a:off x="5143043"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8" name="그림 개체 틀 6">
            <a:extLst>
              <a:ext uri="{FF2B5EF4-FFF2-40B4-BE49-F238E27FC236}">
                <a16:creationId xmlns:a16="http://schemas.microsoft.com/office/drawing/2014/main" id="{8D1EE6CC-5B39-473C-97F8-518EC78B6835}"/>
              </a:ext>
            </a:extLst>
          </p:cNvPr>
          <p:cNvSpPr>
            <a:spLocks noGrp="1"/>
          </p:cNvSpPr>
          <p:nvPr>
            <p:ph type="pic" sz="quarter" idx="14" hasCustomPrompt="1"/>
          </p:nvPr>
        </p:nvSpPr>
        <p:spPr>
          <a:xfrm>
            <a:off x="7267884"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9" name="그림 개체 틀 6">
            <a:extLst>
              <a:ext uri="{FF2B5EF4-FFF2-40B4-BE49-F238E27FC236}">
                <a16:creationId xmlns:a16="http://schemas.microsoft.com/office/drawing/2014/main" id="{8E02732D-3B55-422D-9996-957FAF0AA635}"/>
              </a:ext>
            </a:extLst>
          </p:cNvPr>
          <p:cNvSpPr>
            <a:spLocks noGrp="1"/>
          </p:cNvSpPr>
          <p:nvPr>
            <p:ph type="pic" sz="quarter" idx="15" hasCustomPrompt="1"/>
          </p:nvPr>
        </p:nvSpPr>
        <p:spPr>
          <a:xfrm>
            <a:off x="9392725"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A44D55-097E-422E-A0B3-604835A6742A}"/>
              </a:ext>
            </a:extLst>
          </p:cNvPr>
          <p:cNvSpPr/>
          <p:nvPr userDrawn="1"/>
        </p:nvSpPr>
        <p:spPr>
          <a:xfrm>
            <a:off x="0" y="2303253"/>
            <a:ext cx="12192000" cy="2251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cs typeface="Arial" pitchFamily="34" charset="0"/>
            </a:endParaRPr>
          </a:p>
        </p:txBody>
      </p:sp>
      <p:sp>
        <p:nvSpPr>
          <p:cNvPr id="3" name="Rectangle 5">
            <a:extLst>
              <a:ext uri="{FF2B5EF4-FFF2-40B4-BE49-F238E27FC236}">
                <a16:creationId xmlns:a16="http://schemas.microsoft.com/office/drawing/2014/main" id="{1C925C01-FEE1-492E-8512-B10BDB521E39}"/>
              </a:ext>
            </a:extLst>
          </p:cNvPr>
          <p:cNvSpPr/>
          <p:nvPr userDrawn="1"/>
        </p:nvSpPr>
        <p:spPr>
          <a:xfrm>
            <a:off x="0" y="4592128"/>
            <a:ext cx="12192000" cy="103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6">
            <a:extLst>
              <a:ext uri="{FF2B5EF4-FFF2-40B4-BE49-F238E27FC236}">
                <a16:creationId xmlns:a16="http://schemas.microsoft.com/office/drawing/2014/main" id="{B9FAACAB-F737-49F9-BFB3-F3E4D0C18877}"/>
              </a:ext>
            </a:extLst>
          </p:cNvPr>
          <p:cNvSpPr/>
          <p:nvPr userDrawn="1"/>
        </p:nvSpPr>
        <p:spPr>
          <a:xfrm>
            <a:off x="0" y="2162355"/>
            <a:ext cx="12192000" cy="103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1">
            <a:extLst>
              <a:ext uri="{FF2B5EF4-FFF2-40B4-BE49-F238E27FC236}">
                <a16:creationId xmlns:a16="http://schemas.microsoft.com/office/drawing/2014/main" id="{744B90A8-112D-45DE-B6E9-528ECD4703F0}"/>
              </a:ext>
            </a:extLst>
          </p:cNvPr>
          <p:cNvSpPr>
            <a:spLocks noGrp="1"/>
          </p:cNvSpPr>
          <p:nvPr>
            <p:ph type="pic" sz="quarter" idx="10" hasCustomPrompt="1"/>
          </p:nvPr>
        </p:nvSpPr>
        <p:spPr>
          <a:xfrm>
            <a:off x="6961516" y="573702"/>
            <a:ext cx="4468483" cy="571059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E7B8CC01-B908-43C1-923F-D50CBD291B60}"/>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120ED3C-B139-472F-B371-6CE42D65C194}"/>
              </a:ext>
            </a:extLst>
          </p:cNvPr>
          <p:cNvSpPr txBox="1"/>
          <p:nvPr/>
        </p:nvSpPr>
        <p:spPr>
          <a:xfrm>
            <a:off x="-3" y="2391486"/>
            <a:ext cx="12192000" cy="1323439"/>
          </a:xfrm>
          <a:prstGeom prst="rect">
            <a:avLst/>
          </a:prstGeom>
          <a:noFill/>
        </p:spPr>
        <p:txBody>
          <a:bodyPr wrap="square" rtlCol="0" anchor="ctr">
            <a:spAutoFit/>
          </a:bodyPr>
          <a:lstStyle/>
          <a:p>
            <a:pPr algn="ctr"/>
            <a:r>
              <a:rPr lang="en-US" sz="4000" b="1" dirty="0">
                <a:solidFill>
                  <a:schemeClr val="bg1"/>
                </a:solidFill>
                <a:effectLst/>
                <a:latin typeface="Book Antiqua" panose="02040602050305030304" pitchFamily="18" charset="0"/>
                <a:ea typeface="Carlito"/>
                <a:cs typeface="Carlito"/>
              </a:rPr>
              <a:t>Sensor Networks for local and global climate observations</a:t>
            </a:r>
            <a:endParaRPr lang="ko-KR" altLang="en-US" sz="4000" dirty="0">
              <a:solidFill>
                <a:schemeClr val="bg1"/>
              </a:solidFill>
              <a:latin typeface="Book Antiqua" panose="02040602050305030304" pitchFamily="18" charset="0"/>
              <a:cs typeface="Arial" pitchFamily="34" charset="0"/>
            </a:endParaRPr>
          </a:p>
        </p:txBody>
      </p:sp>
    </p:spTree>
    <p:extLst>
      <p:ext uri="{BB962C8B-B14F-4D97-AF65-F5344CB8AC3E}">
        <p14:creationId xmlns:p14="http://schemas.microsoft.com/office/powerpoint/2010/main" val="98081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rot="10800000" flipV="1">
            <a:off x="309401" y="83665"/>
            <a:ext cx="11573197" cy="511277"/>
          </a:xfrm>
        </p:spPr>
        <p:txBody>
          <a:bodyPr/>
          <a:lstStyle/>
          <a:p>
            <a:endParaRPr lang="en-US" dirty="0"/>
          </a:p>
          <a:p>
            <a:r>
              <a:rPr lang="en-US" sz="3200" dirty="0"/>
              <a:t>Class Diagram</a:t>
            </a:r>
            <a:r>
              <a:rPr lang="en-US" sz="2000" dirty="0">
                <a:effectLst/>
                <a:latin typeface="Carlito"/>
                <a:ea typeface="Carlito"/>
                <a:cs typeface="Carlito"/>
              </a:rPr>
              <a:t>(</a:t>
            </a:r>
            <a:r>
              <a:rPr lang="en-US" sz="2000" dirty="0">
                <a:latin typeface="Carlito"/>
              </a:rPr>
              <a:t>Dashboard Screen</a:t>
            </a:r>
            <a:r>
              <a:rPr lang="en-US" sz="2000" dirty="0">
                <a:effectLst/>
                <a:latin typeface="Carlito"/>
                <a:ea typeface="Carlito"/>
                <a:cs typeface="Carlito"/>
              </a:rPr>
              <a:t>)</a:t>
            </a:r>
            <a:endParaRPr lang="de-DE" sz="2000" dirty="0">
              <a:effectLst/>
              <a:latin typeface="Carlito"/>
              <a:ea typeface="Carlito"/>
              <a:cs typeface="Carlito"/>
            </a:endParaRPr>
          </a:p>
          <a:p>
            <a:endParaRPr lang="en-US" dirty="0"/>
          </a:p>
        </p:txBody>
      </p:sp>
      <p:grpSp>
        <p:nvGrpSpPr>
          <p:cNvPr id="89" name="Group 46">
            <a:extLst>
              <a:ext uri="{FF2B5EF4-FFF2-40B4-BE49-F238E27FC236}">
                <a16:creationId xmlns:a16="http://schemas.microsoft.com/office/drawing/2014/main" id="{A27A9288-94B8-4C8C-B908-81B3D9970C0F}"/>
              </a:ext>
            </a:extLst>
          </p:cNvPr>
          <p:cNvGrpSpPr/>
          <p:nvPr/>
        </p:nvGrpSpPr>
        <p:grpSpPr>
          <a:xfrm>
            <a:off x="9328533" y="4988913"/>
            <a:ext cx="2285150" cy="524800"/>
            <a:chOff x="7026501" y="4509120"/>
            <a:chExt cx="1499710" cy="524800"/>
          </a:xfrm>
          <a:noFill/>
        </p:grpSpPr>
        <p:sp>
          <p:nvSpPr>
            <p:cNvPr id="90" name="TextBox 89">
              <a:extLst>
                <a:ext uri="{FF2B5EF4-FFF2-40B4-BE49-F238E27FC236}">
                  <a16:creationId xmlns:a16="http://schemas.microsoft.com/office/drawing/2014/main" id="{23BD1D3D-3D98-4132-B5DA-A702157E826B}"/>
                </a:ext>
              </a:extLst>
            </p:cNvPr>
            <p:cNvSpPr txBox="1"/>
            <p:nvPr/>
          </p:nvSpPr>
          <p:spPr>
            <a:xfrm>
              <a:off x="7026501" y="4509120"/>
              <a:ext cx="1499710" cy="307777"/>
            </a:xfrm>
            <a:prstGeom prst="rect">
              <a:avLst/>
            </a:prstGeom>
            <a:grpFill/>
            <a:ln>
              <a:noFill/>
            </a:ln>
          </p:spPr>
          <p:txBody>
            <a:bodyPr wrap="square" rtlCol="0">
              <a:spAutoFit/>
            </a:bodyPr>
            <a:lstStyle/>
            <a:p>
              <a:r>
                <a:rPr lang="de-DE" altLang="ko-KR" sz="1400" dirty="0">
                  <a:solidFill>
                    <a:schemeClr val="tx1">
                      <a:lumMod val="85000"/>
                      <a:lumOff val="15000"/>
                    </a:schemeClr>
                  </a:solidFill>
                  <a:cs typeface="Arial" pitchFamily="34" charset="0"/>
                </a:rPr>
                <a:t> </a:t>
              </a:r>
              <a:endParaRPr lang="ko-KR" altLang="en-US" sz="1400" dirty="0">
                <a:solidFill>
                  <a:schemeClr val="tx1">
                    <a:lumMod val="85000"/>
                    <a:lumOff val="15000"/>
                  </a:schemeClr>
                </a:solidFill>
                <a:cs typeface="Arial" pitchFamily="34" charset="0"/>
              </a:endParaRPr>
            </a:p>
          </p:txBody>
        </p:sp>
        <p:sp>
          <p:nvSpPr>
            <p:cNvPr id="91" name="TextBox 90">
              <a:extLst>
                <a:ext uri="{FF2B5EF4-FFF2-40B4-BE49-F238E27FC236}">
                  <a16:creationId xmlns:a16="http://schemas.microsoft.com/office/drawing/2014/main" id="{AF70351E-E9F8-425F-BD62-73C0E9A68D2D}"/>
                </a:ext>
              </a:extLst>
            </p:cNvPr>
            <p:cNvSpPr txBox="1"/>
            <p:nvPr/>
          </p:nvSpPr>
          <p:spPr>
            <a:xfrm>
              <a:off x="7026501" y="4756921"/>
              <a:ext cx="1499710" cy="276999"/>
            </a:xfrm>
            <a:prstGeom prst="rect">
              <a:avLst/>
            </a:prstGeom>
            <a:grpFill/>
            <a:ln>
              <a:noFill/>
            </a:ln>
          </p:spPr>
          <p:txBody>
            <a:bodyPr wrap="square" rtlCol="0">
              <a:spAutoFit/>
            </a:bodyPr>
            <a:lstStyle/>
            <a:p>
              <a:endParaRPr lang="ko-KR" altLang="en-US" sz="1200" dirty="0">
                <a:solidFill>
                  <a:schemeClr val="tx1">
                    <a:lumMod val="85000"/>
                    <a:lumOff val="15000"/>
                  </a:schemeClr>
                </a:solidFill>
                <a:cs typeface="Arial" pitchFamily="34" charset="0"/>
              </a:endParaRPr>
            </a:p>
          </p:txBody>
        </p:sp>
      </p:grpSp>
      <p:pic>
        <p:nvPicPr>
          <p:cNvPr id="3" name="Picture 2">
            <a:extLst>
              <a:ext uri="{FF2B5EF4-FFF2-40B4-BE49-F238E27FC236}">
                <a16:creationId xmlns:a16="http://schemas.microsoft.com/office/drawing/2014/main" id="{15D6D13E-770C-C2EF-EF69-28511CCCDED1}"/>
              </a:ext>
            </a:extLst>
          </p:cNvPr>
          <p:cNvPicPr>
            <a:picLocks noChangeAspect="1"/>
          </p:cNvPicPr>
          <p:nvPr/>
        </p:nvPicPr>
        <p:blipFill>
          <a:blip r:embed="rId2"/>
          <a:stretch>
            <a:fillRect/>
          </a:stretch>
        </p:blipFill>
        <p:spPr>
          <a:xfrm>
            <a:off x="766915" y="853335"/>
            <a:ext cx="10658168" cy="5374118"/>
          </a:xfrm>
          <a:prstGeom prst="rect">
            <a:avLst/>
          </a:prstGeom>
        </p:spPr>
      </p:pic>
    </p:spTree>
    <p:extLst>
      <p:ext uri="{BB962C8B-B14F-4D97-AF65-F5344CB8AC3E}">
        <p14:creationId xmlns:p14="http://schemas.microsoft.com/office/powerpoint/2010/main" val="1668112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121694"/>
            <a:ext cx="11573197" cy="517573"/>
          </a:xfrm>
        </p:spPr>
        <p:txBody>
          <a:bodyPr/>
          <a:lstStyle/>
          <a:p>
            <a:r>
              <a:rPr lang="en-US" sz="3200" dirty="0"/>
              <a:t>Class Diagram  </a:t>
            </a:r>
            <a:r>
              <a:rPr lang="en-US" sz="2000" dirty="0">
                <a:effectLst/>
                <a:latin typeface="Carlito"/>
                <a:ea typeface="Carlito"/>
                <a:cs typeface="Carlito"/>
              </a:rPr>
              <a:t>(Configuration Screen) </a:t>
            </a:r>
            <a:endParaRPr lang="de-DE" sz="2000" dirty="0">
              <a:effectLst/>
              <a:latin typeface="Carlito"/>
              <a:ea typeface="Carlito"/>
              <a:cs typeface="Carlito"/>
            </a:endParaRPr>
          </a:p>
        </p:txBody>
      </p:sp>
      <p:grpSp>
        <p:nvGrpSpPr>
          <p:cNvPr id="89" name="Group 46">
            <a:extLst>
              <a:ext uri="{FF2B5EF4-FFF2-40B4-BE49-F238E27FC236}">
                <a16:creationId xmlns:a16="http://schemas.microsoft.com/office/drawing/2014/main" id="{A27A9288-94B8-4C8C-B908-81B3D9970C0F}"/>
              </a:ext>
            </a:extLst>
          </p:cNvPr>
          <p:cNvGrpSpPr/>
          <p:nvPr/>
        </p:nvGrpSpPr>
        <p:grpSpPr>
          <a:xfrm>
            <a:off x="9328533" y="4988913"/>
            <a:ext cx="2285150" cy="524800"/>
            <a:chOff x="7026501" y="4509120"/>
            <a:chExt cx="1499710" cy="524800"/>
          </a:xfrm>
          <a:noFill/>
        </p:grpSpPr>
        <p:sp>
          <p:nvSpPr>
            <p:cNvPr id="90" name="TextBox 89">
              <a:extLst>
                <a:ext uri="{FF2B5EF4-FFF2-40B4-BE49-F238E27FC236}">
                  <a16:creationId xmlns:a16="http://schemas.microsoft.com/office/drawing/2014/main" id="{23BD1D3D-3D98-4132-B5DA-A702157E826B}"/>
                </a:ext>
              </a:extLst>
            </p:cNvPr>
            <p:cNvSpPr txBox="1"/>
            <p:nvPr/>
          </p:nvSpPr>
          <p:spPr>
            <a:xfrm>
              <a:off x="7026501" y="4509120"/>
              <a:ext cx="1499710" cy="307777"/>
            </a:xfrm>
            <a:prstGeom prst="rect">
              <a:avLst/>
            </a:prstGeom>
            <a:grpFill/>
            <a:ln>
              <a:noFill/>
            </a:ln>
          </p:spPr>
          <p:txBody>
            <a:bodyPr wrap="square" rtlCol="0">
              <a:spAutoFit/>
            </a:bodyPr>
            <a:lstStyle/>
            <a:p>
              <a:r>
                <a:rPr lang="de-DE" altLang="ko-KR" sz="1400" dirty="0">
                  <a:solidFill>
                    <a:schemeClr val="tx1">
                      <a:lumMod val="85000"/>
                      <a:lumOff val="15000"/>
                    </a:schemeClr>
                  </a:solidFill>
                  <a:cs typeface="Arial" pitchFamily="34" charset="0"/>
                </a:rPr>
                <a:t> </a:t>
              </a:r>
              <a:endParaRPr lang="ko-KR" altLang="en-US" sz="1400" dirty="0">
                <a:solidFill>
                  <a:schemeClr val="tx1">
                    <a:lumMod val="85000"/>
                    <a:lumOff val="15000"/>
                  </a:schemeClr>
                </a:solidFill>
                <a:cs typeface="Arial" pitchFamily="34" charset="0"/>
              </a:endParaRPr>
            </a:p>
          </p:txBody>
        </p:sp>
        <p:sp>
          <p:nvSpPr>
            <p:cNvPr id="91" name="TextBox 90">
              <a:extLst>
                <a:ext uri="{FF2B5EF4-FFF2-40B4-BE49-F238E27FC236}">
                  <a16:creationId xmlns:a16="http://schemas.microsoft.com/office/drawing/2014/main" id="{AF70351E-E9F8-425F-BD62-73C0E9A68D2D}"/>
                </a:ext>
              </a:extLst>
            </p:cNvPr>
            <p:cNvSpPr txBox="1"/>
            <p:nvPr/>
          </p:nvSpPr>
          <p:spPr>
            <a:xfrm>
              <a:off x="7026501" y="4756921"/>
              <a:ext cx="1499710" cy="276999"/>
            </a:xfrm>
            <a:prstGeom prst="rect">
              <a:avLst/>
            </a:prstGeom>
            <a:grpFill/>
            <a:ln>
              <a:noFill/>
            </a:ln>
          </p:spPr>
          <p:txBody>
            <a:bodyPr wrap="square" rtlCol="0">
              <a:spAutoFit/>
            </a:bodyPr>
            <a:lstStyle/>
            <a:p>
              <a:endParaRPr lang="ko-KR" altLang="en-US" sz="1200" dirty="0">
                <a:solidFill>
                  <a:schemeClr val="tx1">
                    <a:lumMod val="85000"/>
                    <a:lumOff val="15000"/>
                  </a:schemeClr>
                </a:solidFill>
                <a:cs typeface="Arial" pitchFamily="34" charset="0"/>
              </a:endParaRPr>
            </a:p>
          </p:txBody>
        </p:sp>
      </p:grpSp>
      <p:pic>
        <p:nvPicPr>
          <p:cNvPr id="5" name="Picture 4" descr="Diagram, table">
            <a:extLst>
              <a:ext uri="{FF2B5EF4-FFF2-40B4-BE49-F238E27FC236}">
                <a16:creationId xmlns:a16="http://schemas.microsoft.com/office/drawing/2014/main" id="{44E8AB50-E459-5B2D-D98A-2EF358D43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068" y="727587"/>
            <a:ext cx="10056680" cy="5959729"/>
          </a:xfrm>
          <a:prstGeom prst="rect">
            <a:avLst/>
          </a:prstGeom>
        </p:spPr>
      </p:pic>
    </p:spTree>
    <p:extLst>
      <p:ext uri="{BB962C8B-B14F-4D97-AF65-F5344CB8AC3E}">
        <p14:creationId xmlns:p14="http://schemas.microsoft.com/office/powerpoint/2010/main" val="2854195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179269"/>
            <a:ext cx="11573197" cy="437239"/>
          </a:xfrm>
        </p:spPr>
        <p:txBody>
          <a:bodyPr/>
          <a:lstStyle/>
          <a:p>
            <a:r>
              <a:rPr lang="en-US" sz="3200" dirty="0"/>
              <a:t>Class Diagram</a:t>
            </a:r>
            <a:r>
              <a:rPr lang="en-US" dirty="0"/>
              <a:t> </a:t>
            </a:r>
            <a:r>
              <a:rPr lang="en-US" sz="2000" dirty="0">
                <a:solidFill>
                  <a:srgbClr val="212121"/>
                </a:solidFill>
                <a:effectLst/>
                <a:latin typeface="Carlito"/>
                <a:ea typeface="Carlito"/>
                <a:cs typeface="Carlito"/>
              </a:rPr>
              <a:t>(Configuration Management)</a:t>
            </a:r>
            <a:endParaRPr lang="en-US" sz="2000" dirty="0"/>
          </a:p>
        </p:txBody>
      </p:sp>
      <p:grpSp>
        <p:nvGrpSpPr>
          <p:cNvPr id="89" name="Group 46">
            <a:extLst>
              <a:ext uri="{FF2B5EF4-FFF2-40B4-BE49-F238E27FC236}">
                <a16:creationId xmlns:a16="http://schemas.microsoft.com/office/drawing/2014/main" id="{A27A9288-94B8-4C8C-B908-81B3D9970C0F}"/>
              </a:ext>
            </a:extLst>
          </p:cNvPr>
          <p:cNvGrpSpPr/>
          <p:nvPr/>
        </p:nvGrpSpPr>
        <p:grpSpPr>
          <a:xfrm>
            <a:off x="9328533" y="4988913"/>
            <a:ext cx="2285150" cy="524800"/>
            <a:chOff x="7026501" y="4509120"/>
            <a:chExt cx="1499710" cy="524800"/>
          </a:xfrm>
          <a:noFill/>
        </p:grpSpPr>
        <p:sp>
          <p:nvSpPr>
            <p:cNvPr id="90" name="TextBox 89">
              <a:extLst>
                <a:ext uri="{FF2B5EF4-FFF2-40B4-BE49-F238E27FC236}">
                  <a16:creationId xmlns:a16="http://schemas.microsoft.com/office/drawing/2014/main" id="{23BD1D3D-3D98-4132-B5DA-A702157E826B}"/>
                </a:ext>
              </a:extLst>
            </p:cNvPr>
            <p:cNvSpPr txBox="1"/>
            <p:nvPr/>
          </p:nvSpPr>
          <p:spPr>
            <a:xfrm>
              <a:off x="7026501" y="4509120"/>
              <a:ext cx="1499710" cy="307777"/>
            </a:xfrm>
            <a:prstGeom prst="rect">
              <a:avLst/>
            </a:prstGeom>
            <a:grpFill/>
            <a:ln>
              <a:noFill/>
            </a:ln>
          </p:spPr>
          <p:txBody>
            <a:bodyPr wrap="square" rtlCol="0">
              <a:spAutoFit/>
            </a:bodyPr>
            <a:lstStyle/>
            <a:p>
              <a:r>
                <a:rPr lang="de-DE" altLang="ko-KR" sz="1400" dirty="0">
                  <a:solidFill>
                    <a:schemeClr val="tx1">
                      <a:lumMod val="85000"/>
                      <a:lumOff val="15000"/>
                    </a:schemeClr>
                  </a:solidFill>
                  <a:cs typeface="Arial" pitchFamily="34" charset="0"/>
                </a:rPr>
                <a:t> </a:t>
              </a:r>
              <a:endParaRPr lang="ko-KR" altLang="en-US" sz="1400" dirty="0">
                <a:solidFill>
                  <a:schemeClr val="tx1">
                    <a:lumMod val="85000"/>
                    <a:lumOff val="15000"/>
                  </a:schemeClr>
                </a:solidFill>
                <a:cs typeface="Arial" pitchFamily="34" charset="0"/>
              </a:endParaRPr>
            </a:p>
          </p:txBody>
        </p:sp>
        <p:sp>
          <p:nvSpPr>
            <p:cNvPr id="91" name="TextBox 90">
              <a:extLst>
                <a:ext uri="{FF2B5EF4-FFF2-40B4-BE49-F238E27FC236}">
                  <a16:creationId xmlns:a16="http://schemas.microsoft.com/office/drawing/2014/main" id="{AF70351E-E9F8-425F-BD62-73C0E9A68D2D}"/>
                </a:ext>
              </a:extLst>
            </p:cNvPr>
            <p:cNvSpPr txBox="1"/>
            <p:nvPr/>
          </p:nvSpPr>
          <p:spPr>
            <a:xfrm>
              <a:off x="7026501" y="4756921"/>
              <a:ext cx="1499710" cy="276999"/>
            </a:xfrm>
            <a:prstGeom prst="rect">
              <a:avLst/>
            </a:prstGeom>
            <a:grpFill/>
            <a:ln>
              <a:noFill/>
            </a:ln>
          </p:spPr>
          <p:txBody>
            <a:bodyPr wrap="square" rtlCol="0">
              <a:spAutoFit/>
            </a:bodyPr>
            <a:lstStyle/>
            <a:p>
              <a:endParaRPr lang="ko-KR" altLang="en-US" sz="1200" dirty="0">
                <a:solidFill>
                  <a:schemeClr val="tx1">
                    <a:lumMod val="85000"/>
                    <a:lumOff val="15000"/>
                  </a:schemeClr>
                </a:solidFill>
                <a:cs typeface="Arial" pitchFamily="34" charset="0"/>
              </a:endParaRPr>
            </a:p>
          </p:txBody>
        </p:sp>
      </p:grpSp>
      <p:pic>
        <p:nvPicPr>
          <p:cNvPr id="5" name="Picture 4" descr="Diagram">
            <a:extLst>
              <a:ext uri="{FF2B5EF4-FFF2-40B4-BE49-F238E27FC236}">
                <a16:creationId xmlns:a16="http://schemas.microsoft.com/office/drawing/2014/main" id="{AC2DA91A-3AC8-6A0D-7F6E-C87C12B2D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742" y="717755"/>
            <a:ext cx="10520516" cy="5960975"/>
          </a:xfrm>
          <a:prstGeom prst="rect">
            <a:avLst/>
          </a:prstGeom>
        </p:spPr>
      </p:pic>
    </p:spTree>
    <p:extLst>
      <p:ext uri="{BB962C8B-B14F-4D97-AF65-F5344CB8AC3E}">
        <p14:creationId xmlns:p14="http://schemas.microsoft.com/office/powerpoint/2010/main" val="4039349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130107"/>
            <a:ext cx="11573197" cy="486401"/>
          </a:xfrm>
        </p:spPr>
        <p:txBody>
          <a:bodyPr/>
          <a:lstStyle/>
          <a:p>
            <a:r>
              <a:rPr lang="en-US" sz="3200" dirty="0"/>
              <a:t>Class Diagram </a:t>
            </a:r>
            <a:r>
              <a:rPr lang="en-US" sz="2000" dirty="0">
                <a:solidFill>
                  <a:srgbClr val="212121"/>
                </a:solidFill>
                <a:effectLst/>
                <a:latin typeface="Carlito"/>
                <a:ea typeface="Carlito"/>
                <a:cs typeface="Carlito"/>
              </a:rPr>
              <a:t>(Alert Screen)</a:t>
            </a:r>
            <a:endParaRPr lang="en-US" sz="2000" dirty="0"/>
          </a:p>
        </p:txBody>
      </p:sp>
      <p:grpSp>
        <p:nvGrpSpPr>
          <p:cNvPr id="89" name="Group 46">
            <a:extLst>
              <a:ext uri="{FF2B5EF4-FFF2-40B4-BE49-F238E27FC236}">
                <a16:creationId xmlns:a16="http://schemas.microsoft.com/office/drawing/2014/main" id="{A27A9288-94B8-4C8C-B908-81B3D9970C0F}"/>
              </a:ext>
            </a:extLst>
          </p:cNvPr>
          <p:cNvGrpSpPr/>
          <p:nvPr/>
        </p:nvGrpSpPr>
        <p:grpSpPr>
          <a:xfrm>
            <a:off x="9328533" y="4988913"/>
            <a:ext cx="2285150" cy="524800"/>
            <a:chOff x="7026501" y="4509120"/>
            <a:chExt cx="1499710" cy="524800"/>
          </a:xfrm>
          <a:noFill/>
        </p:grpSpPr>
        <p:sp>
          <p:nvSpPr>
            <p:cNvPr id="90" name="TextBox 89">
              <a:extLst>
                <a:ext uri="{FF2B5EF4-FFF2-40B4-BE49-F238E27FC236}">
                  <a16:creationId xmlns:a16="http://schemas.microsoft.com/office/drawing/2014/main" id="{23BD1D3D-3D98-4132-B5DA-A702157E826B}"/>
                </a:ext>
              </a:extLst>
            </p:cNvPr>
            <p:cNvSpPr txBox="1"/>
            <p:nvPr/>
          </p:nvSpPr>
          <p:spPr>
            <a:xfrm>
              <a:off x="7026501" y="4509120"/>
              <a:ext cx="1499710" cy="307777"/>
            </a:xfrm>
            <a:prstGeom prst="rect">
              <a:avLst/>
            </a:prstGeom>
            <a:grpFill/>
            <a:ln>
              <a:noFill/>
            </a:ln>
          </p:spPr>
          <p:txBody>
            <a:bodyPr wrap="square" rtlCol="0">
              <a:spAutoFit/>
            </a:bodyPr>
            <a:lstStyle/>
            <a:p>
              <a:r>
                <a:rPr lang="de-DE" altLang="ko-KR" sz="1400" dirty="0">
                  <a:solidFill>
                    <a:schemeClr val="tx1">
                      <a:lumMod val="85000"/>
                      <a:lumOff val="15000"/>
                    </a:schemeClr>
                  </a:solidFill>
                  <a:cs typeface="Arial" pitchFamily="34" charset="0"/>
                </a:rPr>
                <a:t> </a:t>
              </a:r>
              <a:endParaRPr lang="ko-KR" altLang="en-US" sz="1400" dirty="0">
                <a:solidFill>
                  <a:schemeClr val="tx1">
                    <a:lumMod val="85000"/>
                    <a:lumOff val="15000"/>
                  </a:schemeClr>
                </a:solidFill>
                <a:cs typeface="Arial" pitchFamily="34" charset="0"/>
              </a:endParaRPr>
            </a:p>
          </p:txBody>
        </p:sp>
        <p:sp>
          <p:nvSpPr>
            <p:cNvPr id="91" name="TextBox 90">
              <a:extLst>
                <a:ext uri="{FF2B5EF4-FFF2-40B4-BE49-F238E27FC236}">
                  <a16:creationId xmlns:a16="http://schemas.microsoft.com/office/drawing/2014/main" id="{AF70351E-E9F8-425F-BD62-73C0E9A68D2D}"/>
                </a:ext>
              </a:extLst>
            </p:cNvPr>
            <p:cNvSpPr txBox="1"/>
            <p:nvPr/>
          </p:nvSpPr>
          <p:spPr>
            <a:xfrm>
              <a:off x="7026501" y="4756921"/>
              <a:ext cx="1499710" cy="276999"/>
            </a:xfrm>
            <a:prstGeom prst="rect">
              <a:avLst/>
            </a:prstGeom>
            <a:grpFill/>
            <a:ln>
              <a:noFill/>
            </a:ln>
          </p:spPr>
          <p:txBody>
            <a:bodyPr wrap="square" rtlCol="0">
              <a:spAutoFit/>
            </a:bodyPr>
            <a:lstStyle/>
            <a:p>
              <a:endParaRPr lang="ko-KR" altLang="en-US" sz="1200" dirty="0">
                <a:solidFill>
                  <a:schemeClr val="tx1">
                    <a:lumMod val="85000"/>
                    <a:lumOff val="15000"/>
                  </a:schemeClr>
                </a:solidFill>
                <a:cs typeface="Arial" pitchFamily="34" charset="0"/>
              </a:endParaRPr>
            </a:p>
          </p:txBody>
        </p:sp>
      </p:grpSp>
      <p:pic>
        <p:nvPicPr>
          <p:cNvPr id="9" name="Picture 8" descr="Diagram">
            <a:extLst>
              <a:ext uri="{FF2B5EF4-FFF2-40B4-BE49-F238E27FC236}">
                <a16:creationId xmlns:a16="http://schemas.microsoft.com/office/drawing/2014/main" id="{131E488C-0B12-893E-7AA5-44F3F688C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735" y="717755"/>
            <a:ext cx="10176388" cy="6010138"/>
          </a:xfrm>
          <a:prstGeom prst="rect">
            <a:avLst/>
          </a:prstGeom>
        </p:spPr>
      </p:pic>
    </p:spTree>
    <p:extLst>
      <p:ext uri="{BB962C8B-B14F-4D97-AF65-F5344CB8AC3E}">
        <p14:creationId xmlns:p14="http://schemas.microsoft.com/office/powerpoint/2010/main" val="422920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F0901A-835B-838B-3685-6F7F50AF3A20}"/>
              </a:ext>
            </a:extLst>
          </p:cNvPr>
          <p:cNvSpPr txBox="1">
            <a:spLocks/>
          </p:cNvSpPr>
          <p:nvPr/>
        </p:nvSpPr>
        <p:spPr>
          <a:xfrm>
            <a:off x="309401" y="133032"/>
            <a:ext cx="11573197" cy="4569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a:t>                                                  Reading Sensor Data</a:t>
            </a:r>
          </a:p>
        </p:txBody>
      </p:sp>
      <p:pic>
        <p:nvPicPr>
          <p:cNvPr id="3" name="WhatsApp Video 2023-01-16 at 00.39.11">
            <a:hlinkClick r:id="" action="ppaction://media"/>
            <a:extLst>
              <a:ext uri="{FF2B5EF4-FFF2-40B4-BE49-F238E27FC236}">
                <a16:creationId xmlns:a16="http://schemas.microsoft.com/office/drawing/2014/main" id="{E6100151-58F6-989D-C38B-22DFF6B56A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2450" y="589936"/>
            <a:ext cx="10832225" cy="6093126"/>
          </a:xfrm>
          <a:prstGeom prst="rect">
            <a:avLst/>
          </a:prstGeom>
        </p:spPr>
      </p:pic>
    </p:spTree>
    <p:extLst>
      <p:ext uri="{BB962C8B-B14F-4D97-AF65-F5344CB8AC3E}">
        <p14:creationId xmlns:p14="http://schemas.microsoft.com/office/powerpoint/2010/main" val="111429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3B687F-9F20-8E56-8410-7EBF91195206}"/>
              </a:ext>
            </a:extLst>
          </p:cNvPr>
          <p:cNvSpPr txBox="1">
            <a:spLocks/>
          </p:cNvSpPr>
          <p:nvPr/>
        </p:nvSpPr>
        <p:spPr>
          <a:xfrm>
            <a:off x="309401" y="133032"/>
            <a:ext cx="11573197" cy="4569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a:t>                                                Monitoring Dashboard</a:t>
            </a:r>
          </a:p>
        </p:txBody>
      </p:sp>
      <p:pic>
        <p:nvPicPr>
          <p:cNvPr id="3" name="WhatsApp Video 2023-01-16 at 00.38.56">
            <a:hlinkClick r:id="" action="ppaction://media"/>
            <a:extLst>
              <a:ext uri="{FF2B5EF4-FFF2-40B4-BE49-F238E27FC236}">
                <a16:creationId xmlns:a16="http://schemas.microsoft.com/office/drawing/2014/main" id="{E10DBC70-8169-A71A-3D3C-5540F9CEBDF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8174" y="584914"/>
            <a:ext cx="10915651" cy="6140054"/>
          </a:xfrm>
          <a:prstGeom prst="rect">
            <a:avLst/>
          </a:prstGeom>
        </p:spPr>
      </p:pic>
    </p:spTree>
    <p:extLst>
      <p:ext uri="{BB962C8B-B14F-4D97-AF65-F5344CB8AC3E}">
        <p14:creationId xmlns:p14="http://schemas.microsoft.com/office/powerpoint/2010/main" val="286315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9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B18C68-AB0F-C322-09E9-3FD03E421362}"/>
              </a:ext>
            </a:extLst>
          </p:cNvPr>
          <p:cNvSpPr>
            <a:spLocks noGrp="1"/>
          </p:cNvSpPr>
          <p:nvPr>
            <p:ph type="body" sz="quarter" idx="10"/>
          </p:nvPr>
        </p:nvSpPr>
        <p:spPr>
          <a:xfrm>
            <a:off x="309401" y="109121"/>
            <a:ext cx="11573197" cy="496233"/>
          </a:xfrm>
        </p:spPr>
        <p:txBody>
          <a:bodyPr/>
          <a:lstStyle/>
          <a:p>
            <a:r>
              <a:rPr lang="de-DE" sz="2400" b="1" dirty="0"/>
              <a:t>Configuration Screen</a:t>
            </a:r>
          </a:p>
        </p:txBody>
      </p:sp>
      <p:pic>
        <p:nvPicPr>
          <p:cNvPr id="3" name="Config">
            <a:hlinkClick r:id="" action="ppaction://media"/>
            <a:extLst>
              <a:ext uri="{FF2B5EF4-FFF2-40B4-BE49-F238E27FC236}">
                <a16:creationId xmlns:a16="http://schemas.microsoft.com/office/drawing/2014/main" id="{B391E272-A575-0D3A-9B08-0D3DA563247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4920" y="590606"/>
            <a:ext cx="10921821" cy="6143525"/>
          </a:xfrm>
          <a:prstGeom prst="rect">
            <a:avLst/>
          </a:prstGeom>
        </p:spPr>
      </p:pic>
    </p:spTree>
    <p:extLst>
      <p:ext uri="{BB962C8B-B14F-4D97-AF65-F5344CB8AC3E}">
        <p14:creationId xmlns:p14="http://schemas.microsoft.com/office/powerpoint/2010/main" val="310160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B18C68-AB0F-C322-09E9-3FD03E421362}"/>
              </a:ext>
            </a:extLst>
          </p:cNvPr>
          <p:cNvSpPr>
            <a:spLocks noGrp="1"/>
          </p:cNvSpPr>
          <p:nvPr>
            <p:ph type="body" sz="quarter" idx="10"/>
          </p:nvPr>
        </p:nvSpPr>
        <p:spPr>
          <a:xfrm>
            <a:off x="309401" y="133032"/>
            <a:ext cx="11573197" cy="456904"/>
          </a:xfrm>
        </p:spPr>
        <p:txBody>
          <a:bodyPr/>
          <a:lstStyle/>
          <a:p>
            <a:r>
              <a:rPr lang="de-DE" sz="2400" b="1" dirty="0"/>
              <a:t>Configuration Management</a:t>
            </a:r>
          </a:p>
        </p:txBody>
      </p:sp>
      <p:pic>
        <p:nvPicPr>
          <p:cNvPr id="4" name="Config Manage">
            <a:hlinkClick r:id="" action="ppaction://media"/>
            <a:extLst>
              <a:ext uri="{FF2B5EF4-FFF2-40B4-BE49-F238E27FC236}">
                <a16:creationId xmlns:a16="http://schemas.microsoft.com/office/drawing/2014/main" id="{3FCA4526-CA59-F436-28B5-C3BA2A1075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2451" y="521111"/>
            <a:ext cx="11307096" cy="6203857"/>
          </a:xfrm>
          <a:prstGeom prst="rect">
            <a:avLst/>
          </a:prstGeom>
        </p:spPr>
      </p:pic>
    </p:spTree>
    <p:extLst>
      <p:ext uri="{BB962C8B-B14F-4D97-AF65-F5344CB8AC3E}">
        <p14:creationId xmlns:p14="http://schemas.microsoft.com/office/powerpoint/2010/main" val="117251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0F1B6F2-CDD4-2A5D-7582-5C0ACF5CC365}"/>
              </a:ext>
            </a:extLst>
          </p:cNvPr>
          <p:cNvSpPr txBox="1">
            <a:spLocks/>
          </p:cNvSpPr>
          <p:nvPr/>
        </p:nvSpPr>
        <p:spPr>
          <a:xfrm>
            <a:off x="309401" y="133032"/>
            <a:ext cx="11573197" cy="4569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a:t>                                                         Alert Display</a:t>
            </a:r>
          </a:p>
        </p:txBody>
      </p:sp>
      <p:pic>
        <p:nvPicPr>
          <p:cNvPr id="5" name="Alert">
            <a:hlinkClick r:id="" action="ppaction://media"/>
            <a:extLst>
              <a:ext uri="{FF2B5EF4-FFF2-40B4-BE49-F238E27FC236}">
                <a16:creationId xmlns:a16="http://schemas.microsoft.com/office/drawing/2014/main" id="{170BE721-6CC5-3A86-BE6F-8C82DFAF6F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9400" y="505393"/>
            <a:ext cx="11573197" cy="6219576"/>
          </a:xfrm>
          <a:prstGeom prst="rect">
            <a:avLst/>
          </a:prstGeom>
        </p:spPr>
      </p:pic>
    </p:spTree>
    <p:extLst>
      <p:ext uri="{BB962C8B-B14F-4D97-AF65-F5344CB8AC3E}">
        <p14:creationId xmlns:p14="http://schemas.microsoft.com/office/powerpoint/2010/main" val="26930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488845" y="616226"/>
            <a:ext cx="11573197" cy="273066"/>
          </a:xfrm>
        </p:spPr>
        <p:txBody>
          <a:bodyPr/>
          <a:lstStyle/>
          <a:p>
            <a:pPr marL="76200">
              <a:lnSpc>
                <a:spcPts val="1705"/>
              </a:lnSpc>
              <a:spcBef>
                <a:spcPts val="105"/>
              </a:spcBef>
              <a:spcAft>
                <a:spcPts val="0"/>
              </a:spcAft>
            </a:pPr>
            <a:endParaRPr lang="de-DE" sz="1800" dirty="0">
              <a:effectLst/>
              <a:latin typeface="Carlito"/>
              <a:ea typeface="Carlito"/>
              <a:cs typeface="Carlito"/>
            </a:endParaRPr>
          </a:p>
          <a:p>
            <a:pPr marL="76200"/>
            <a:r>
              <a:rPr lang="en-US" sz="1800" dirty="0">
                <a:effectLst/>
                <a:latin typeface="Carlito"/>
                <a:ea typeface="Carlito"/>
                <a:cs typeface="Carlito"/>
              </a:rPr>
              <a:t> </a:t>
            </a:r>
            <a:endParaRPr lang="de-DE" sz="1800" dirty="0">
              <a:effectLst/>
              <a:latin typeface="Carlito"/>
              <a:ea typeface="Carlito"/>
              <a:cs typeface="Carlito"/>
            </a:endParaRPr>
          </a:p>
          <a:p>
            <a:pPr>
              <a:spcBef>
                <a:spcPts val="15"/>
              </a:spcBef>
            </a:pPr>
            <a:r>
              <a:rPr lang="en-US" sz="1800" dirty="0">
                <a:effectLst/>
                <a:latin typeface="Carlito"/>
                <a:ea typeface="Carlito"/>
                <a:cs typeface="Carlito"/>
              </a:rPr>
              <a:t> </a:t>
            </a:r>
            <a:endParaRPr lang="de-DE" sz="1800" dirty="0">
              <a:effectLst/>
              <a:latin typeface="Carlito"/>
              <a:ea typeface="Carlito"/>
              <a:cs typeface="Carlito"/>
            </a:endParaRPr>
          </a:p>
        </p:txBody>
      </p:sp>
      <p:grpSp>
        <p:nvGrpSpPr>
          <p:cNvPr id="89" name="Group 46">
            <a:extLst>
              <a:ext uri="{FF2B5EF4-FFF2-40B4-BE49-F238E27FC236}">
                <a16:creationId xmlns:a16="http://schemas.microsoft.com/office/drawing/2014/main" id="{A27A9288-94B8-4C8C-B908-81B3D9970C0F}"/>
              </a:ext>
            </a:extLst>
          </p:cNvPr>
          <p:cNvGrpSpPr/>
          <p:nvPr/>
        </p:nvGrpSpPr>
        <p:grpSpPr>
          <a:xfrm>
            <a:off x="9328533" y="4988913"/>
            <a:ext cx="2285150" cy="524800"/>
            <a:chOff x="7026501" y="4509120"/>
            <a:chExt cx="1499710" cy="524800"/>
          </a:xfrm>
          <a:noFill/>
        </p:grpSpPr>
        <p:sp>
          <p:nvSpPr>
            <p:cNvPr id="90" name="TextBox 89">
              <a:extLst>
                <a:ext uri="{FF2B5EF4-FFF2-40B4-BE49-F238E27FC236}">
                  <a16:creationId xmlns:a16="http://schemas.microsoft.com/office/drawing/2014/main" id="{23BD1D3D-3D98-4132-B5DA-A702157E826B}"/>
                </a:ext>
              </a:extLst>
            </p:cNvPr>
            <p:cNvSpPr txBox="1"/>
            <p:nvPr/>
          </p:nvSpPr>
          <p:spPr>
            <a:xfrm>
              <a:off x="7026501" y="4509120"/>
              <a:ext cx="1499710" cy="307777"/>
            </a:xfrm>
            <a:prstGeom prst="rect">
              <a:avLst/>
            </a:prstGeom>
            <a:grpFill/>
            <a:ln>
              <a:noFill/>
            </a:ln>
          </p:spPr>
          <p:txBody>
            <a:bodyPr wrap="square" rtlCol="0">
              <a:spAutoFit/>
            </a:bodyPr>
            <a:lstStyle/>
            <a:p>
              <a:r>
                <a:rPr lang="de-DE" altLang="ko-KR" sz="1400" dirty="0">
                  <a:solidFill>
                    <a:schemeClr val="tx1">
                      <a:lumMod val="85000"/>
                      <a:lumOff val="15000"/>
                    </a:schemeClr>
                  </a:solidFill>
                  <a:cs typeface="Arial" pitchFamily="34" charset="0"/>
                </a:rPr>
                <a:t> </a:t>
              </a:r>
              <a:endParaRPr lang="ko-KR" altLang="en-US" sz="1400" dirty="0">
                <a:solidFill>
                  <a:schemeClr val="tx1">
                    <a:lumMod val="85000"/>
                    <a:lumOff val="15000"/>
                  </a:schemeClr>
                </a:solidFill>
                <a:cs typeface="Arial" pitchFamily="34" charset="0"/>
              </a:endParaRPr>
            </a:p>
          </p:txBody>
        </p:sp>
        <p:sp>
          <p:nvSpPr>
            <p:cNvPr id="91" name="TextBox 90">
              <a:extLst>
                <a:ext uri="{FF2B5EF4-FFF2-40B4-BE49-F238E27FC236}">
                  <a16:creationId xmlns:a16="http://schemas.microsoft.com/office/drawing/2014/main" id="{AF70351E-E9F8-425F-BD62-73C0E9A68D2D}"/>
                </a:ext>
              </a:extLst>
            </p:cNvPr>
            <p:cNvSpPr txBox="1"/>
            <p:nvPr/>
          </p:nvSpPr>
          <p:spPr>
            <a:xfrm>
              <a:off x="7026501" y="4756921"/>
              <a:ext cx="1499710" cy="276999"/>
            </a:xfrm>
            <a:prstGeom prst="rect">
              <a:avLst/>
            </a:prstGeom>
            <a:grpFill/>
            <a:ln>
              <a:noFill/>
            </a:ln>
          </p:spPr>
          <p:txBody>
            <a:bodyPr wrap="square" rtlCol="0">
              <a:spAutoFit/>
            </a:bodyPr>
            <a:lstStyle/>
            <a:p>
              <a:endParaRPr lang="ko-KR" altLang="en-US" sz="1200" dirty="0">
                <a:solidFill>
                  <a:schemeClr val="tx1">
                    <a:lumMod val="85000"/>
                    <a:lumOff val="15000"/>
                  </a:schemeClr>
                </a:solidFill>
                <a:cs typeface="Arial" pitchFamily="34" charset="0"/>
              </a:endParaRPr>
            </a:p>
          </p:txBody>
        </p:sp>
      </p:grpSp>
      <p:sp>
        <p:nvSpPr>
          <p:cNvPr id="5" name="TextBox 4">
            <a:extLst>
              <a:ext uri="{FF2B5EF4-FFF2-40B4-BE49-F238E27FC236}">
                <a16:creationId xmlns:a16="http://schemas.microsoft.com/office/drawing/2014/main" id="{19F92751-5A90-50E8-6772-2CBC7F66FC2B}"/>
              </a:ext>
            </a:extLst>
          </p:cNvPr>
          <p:cNvSpPr txBox="1"/>
          <p:nvPr/>
        </p:nvSpPr>
        <p:spPr>
          <a:xfrm>
            <a:off x="1179187" y="1410510"/>
            <a:ext cx="8149346" cy="1249060"/>
          </a:xfrm>
          <a:prstGeom prst="rect">
            <a:avLst/>
          </a:prstGeom>
          <a:noFill/>
        </p:spPr>
        <p:txBody>
          <a:bodyPr wrap="square">
            <a:spAutoFit/>
          </a:bodyPr>
          <a:lstStyle/>
          <a:p>
            <a:pPr marL="76200">
              <a:lnSpc>
                <a:spcPts val="1705"/>
              </a:lnSpc>
              <a:spcBef>
                <a:spcPts val="105"/>
              </a:spcBef>
              <a:spcAft>
                <a:spcPts val="0"/>
              </a:spcAft>
            </a:pPr>
            <a:r>
              <a:rPr lang="en-US" sz="1800" dirty="0">
                <a:solidFill>
                  <a:srgbClr val="212121"/>
                </a:solidFill>
                <a:effectLst/>
                <a:latin typeface="Carlito"/>
                <a:ea typeface="Carlito"/>
                <a:cs typeface="Carlito"/>
              </a:rPr>
              <a:t>Sample GUI for Use Case 6:</a:t>
            </a:r>
            <a:endParaRPr lang="de-DE" sz="1800" dirty="0">
              <a:effectLst/>
              <a:latin typeface="Carlito"/>
              <a:ea typeface="Carlito"/>
              <a:cs typeface="Carlito"/>
            </a:endParaRPr>
          </a:p>
          <a:p>
            <a:pPr marL="76200">
              <a:lnSpc>
                <a:spcPts val="1465"/>
              </a:lnSpc>
            </a:pPr>
            <a:endParaRPr lang="en-US" sz="1800" dirty="0">
              <a:solidFill>
                <a:srgbClr val="212121"/>
              </a:solidFill>
              <a:effectLst/>
              <a:latin typeface="Carlito"/>
              <a:ea typeface="Carlito"/>
              <a:cs typeface="Carlito"/>
            </a:endParaRPr>
          </a:p>
          <a:p>
            <a:pPr marL="76200">
              <a:lnSpc>
                <a:spcPts val="1465"/>
              </a:lnSpc>
            </a:pPr>
            <a:r>
              <a:rPr lang="en-US" sz="1800" dirty="0">
                <a:solidFill>
                  <a:srgbClr val="212121"/>
                </a:solidFill>
                <a:effectLst/>
                <a:latin typeface="Carlito"/>
                <a:ea typeface="Carlito"/>
                <a:cs typeface="Carlito"/>
              </a:rPr>
              <a:t>Scribble</a:t>
            </a:r>
            <a:endParaRPr lang="de-DE" sz="1800" dirty="0">
              <a:effectLst/>
              <a:latin typeface="Carlito"/>
              <a:ea typeface="Carlito"/>
              <a:cs typeface="Carlito"/>
            </a:endParaRPr>
          </a:p>
          <a:p>
            <a:pPr marL="76200"/>
            <a:r>
              <a:rPr lang="en-US" dirty="0">
                <a:effectLst/>
                <a:latin typeface="Carlito"/>
                <a:ea typeface="Carlito"/>
                <a:cs typeface="Carlito"/>
              </a:rPr>
              <a:t> </a:t>
            </a:r>
            <a:endParaRPr lang="de-DE" dirty="0">
              <a:effectLst/>
              <a:latin typeface="Carlito"/>
              <a:ea typeface="Carlito"/>
              <a:cs typeface="Carlito"/>
            </a:endParaRPr>
          </a:p>
          <a:p>
            <a:pPr>
              <a:spcBef>
                <a:spcPts val="15"/>
              </a:spcBef>
            </a:pPr>
            <a:r>
              <a:rPr lang="en-US" dirty="0">
                <a:effectLst/>
                <a:latin typeface="Carlito"/>
                <a:ea typeface="Carlito"/>
                <a:cs typeface="Carlito"/>
              </a:rPr>
              <a:t> </a:t>
            </a:r>
            <a:endParaRPr lang="de-DE" dirty="0">
              <a:effectLst/>
              <a:latin typeface="Carlito"/>
              <a:ea typeface="Carlito"/>
              <a:cs typeface="Carlito"/>
            </a:endParaRPr>
          </a:p>
        </p:txBody>
      </p:sp>
      <p:pic>
        <p:nvPicPr>
          <p:cNvPr id="4" name="Picture 3">
            <a:extLst>
              <a:ext uri="{FF2B5EF4-FFF2-40B4-BE49-F238E27FC236}">
                <a16:creationId xmlns:a16="http://schemas.microsoft.com/office/drawing/2014/main" id="{32E39251-922E-2367-EAAC-21E71468C57E}"/>
              </a:ext>
            </a:extLst>
          </p:cNvPr>
          <p:cNvPicPr>
            <a:picLocks noChangeAspect="1"/>
          </p:cNvPicPr>
          <p:nvPr/>
        </p:nvPicPr>
        <p:blipFill>
          <a:blip r:embed="rId2"/>
          <a:stretch>
            <a:fillRect/>
          </a:stretch>
        </p:blipFill>
        <p:spPr>
          <a:xfrm>
            <a:off x="2622674" y="1797810"/>
            <a:ext cx="6946652" cy="5060190"/>
          </a:xfrm>
          <a:prstGeom prst="rect">
            <a:avLst/>
          </a:prstGeom>
        </p:spPr>
      </p:pic>
    </p:spTree>
    <p:extLst>
      <p:ext uri="{BB962C8B-B14F-4D97-AF65-F5344CB8AC3E}">
        <p14:creationId xmlns:p14="http://schemas.microsoft.com/office/powerpoint/2010/main" val="232001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7B8713-827E-3E5D-FE65-7E5281C8A93C}"/>
              </a:ext>
            </a:extLst>
          </p:cNvPr>
          <p:cNvSpPr txBox="1"/>
          <p:nvPr/>
        </p:nvSpPr>
        <p:spPr>
          <a:xfrm>
            <a:off x="954593" y="542168"/>
            <a:ext cx="8186894" cy="6315832"/>
          </a:xfrm>
          <a:prstGeom prst="rect">
            <a:avLst/>
          </a:prstGeom>
          <a:noFill/>
        </p:spPr>
        <p:txBody>
          <a:bodyPr wrap="square">
            <a:spAutoFit/>
          </a:bodyPr>
          <a:lstStyle/>
          <a:p>
            <a:r>
              <a:rPr lang="de-DE" sz="3200" dirty="0">
                <a:solidFill>
                  <a:schemeClr val="bg1"/>
                </a:solidFill>
              </a:rPr>
              <a:t>Contents</a:t>
            </a:r>
          </a:p>
          <a:p>
            <a:endParaRPr lang="de-DE" dirty="0"/>
          </a:p>
          <a:p>
            <a:pPr>
              <a:lnSpc>
                <a:spcPct val="200000"/>
              </a:lnSpc>
            </a:pPr>
            <a:r>
              <a:rPr lang="de-DE" dirty="0">
                <a:solidFill>
                  <a:schemeClr val="bg1"/>
                </a:solidFill>
              </a:rPr>
              <a:t>1.Motivation</a:t>
            </a:r>
          </a:p>
          <a:p>
            <a:pPr>
              <a:lnSpc>
                <a:spcPct val="200000"/>
              </a:lnSpc>
            </a:pPr>
            <a:r>
              <a:rPr lang="de-DE" dirty="0">
                <a:solidFill>
                  <a:schemeClr val="bg1"/>
                </a:solidFill>
              </a:rPr>
              <a:t>2.Goals</a:t>
            </a:r>
          </a:p>
          <a:p>
            <a:pPr>
              <a:lnSpc>
                <a:spcPct val="200000"/>
              </a:lnSpc>
            </a:pPr>
            <a:r>
              <a:rPr lang="de-DE" dirty="0">
                <a:solidFill>
                  <a:schemeClr val="bg1"/>
                </a:solidFill>
              </a:rPr>
              <a:t>3.Design Patterns</a:t>
            </a:r>
          </a:p>
          <a:p>
            <a:pPr>
              <a:lnSpc>
                <a:spcPct val="200000"/>
              </a:lnSpc>
            </a:pPr>
            <a:r>
              <a:rPr lang="de-DE" dirty="0">
                <a:solidFill>
                  <a:schemeClr val="bg1"/>
                </a:solidFill>
              </a:rPr>
              <a:t>4.Breif Description of Design Patterns</a:t>
            </a:r>
          </a:p>
          <a:p>
            <a:pPr>
              <a:lnSpc>
                <a:spcPct val="200000"/>
              </a:lnSpc>
            </a:pPr>
            <a:r>
              <a:rPr lang="de-DE" dirty="0">
                <a:solidFill>
                  <a:schemeClr val="bg1"/>
                </a:solidFill>
              </a:rPr>
              <a:t>5.Use Case Scenario</a:t>
            </a:r>
          </a:p>
          <a:p>
            <a:pPr>
              <a:lnSpc>
                <a:spcPct val="200000"/>
              </a:lnSpc>
            </a:pPr>
            <a:r>
              <a:rPr lang="de-DE" dirty="0">
                <a:solidFill>
                  <a:schemeClr val="bg1"/>
                </a:solidFill>
              </a:rPr>
              <a:t>6. </a:t>
            </a:r>
            <a:r>
              <a:rPr lang="en-US" dirty="0">
                <a:solidFill>
                  <a:schemeClr val="bg1"/>
                </a:solidFill>
              </a:rPr>
              <a:t>Class Diagram</a:t>
            </a:r>
            <a:endParaRPr lang="de-DE" dirty="0">
              <a:solidFill>
                <a:schemeClr val="bg1"/>
              </a:solidFill>
            </a:endParaRPr>
          </a:p>
          <a:p>
            <a:pPr>
              <a:lnSpc>
                <a:spcPct val="200000"/>
              </a:lnSpc>
            </a:pPr>
            <a:r>
              <a:rPr lang="de-DE" dirty="0">
                <a:solidFill>
                  <a:schemeClr val="bg1"/>
                </a:solidFill>
              </a:rPr>
              <a:t>7.Implementation</a:t>
            </a:r>
          </a:p>
          <a:p>
            <a:pPr>
              <a:lnSpc>
                <a:spcPct val="200000"/>
              </a:lnSpc>
            </a:pPr>
            <a:r>
              <a:rPr lang="de-DE" dirty="0">
                <a:solidFill>
                  <a:schemeClr val="bg1"/>
                </a:solidFill>
              </a:rPr>
              <a:t>8. UX Design</a:t>
            </a:r>
            <a:endParaRPr lang="en-US" dirty="0">
              <a:solidFill>
                <a:schemeClr val="bg1"/>
              </a:solidFill>
            </a:endParaRPr>
          </a:p>
          <a:p>
            <a:pPr>
              <a:lnSpc>
                <a:spcPct val="200000"/>
              </a:lnSpc>
            </a:pPr>
            <a:r>
              <a:rPr lang="en-US" dirty="0">
                <a:solidFill>
                  <a:schemeClr val="bg1"/>
                </a:solidFill>
              </a:rPr>
              <a:t>9.Separation of concerns among 20 persons</a:t>
            </a:r>
            <a:endParaRPr lang="de-DE" dirty="0">
              <a:solidFill>
                <a:schemeClr val="bg1"/>
              </a:solidFill>
            </a:endParaRPr>
          </a:p>
          <a:p>
            <a:pPr>
              <a:lnSpc>
                <a:spcPct val="200000"/>
              </a:lnSpc>
            </a:pPr>
            <a:endParaRPr lang="de-DE" dirty="0">
              <a:solidFill>
                <a:schemeClr val="bg1"/>
              </a:solidFill>
            </a:endParaRPr>
          </a:p>
        </p:txBody>
      </p:sp>
    </p:spTree>
    <p:extLst>
      <p:ext uri="{BB962C8B-B14F-4D97-AF65-F5344CB8AC3E}">
        <p14:creationId xmlns:p14="http://schemas.microsoft.com/office/powerpoint/2010/main" val="194768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488845" y="616226"/>
            <a:ext cx="11573197" cy="273066"/>
          </a:xfrm>
        </p:spPr>
        <p:txBody>
          <a:bodyPr/>
          <a:lstStyle/>
          <a:p>
            <a:pPr marL="76200">
              <a:lnSpc>
                <a:spcPts val="1705"/>
              </a:lnSpc>
              <a:spcBef>
                <a:spcPts val="105"/>
              </a:spcBef>
              <a:spcAft>
                <a:spcPts val="0"/>
              </a:spcAft>
            </a:pPr>
            <a:endParaRPr lang="de-DE" sz="1800" dirty="0">
              <a:effectLst/>
              <a:latin typeface="Carlito"/>
              <a:ea typeface="Carlito"/>
              <a:cs typeface="Carlito"/>
            </a:endParaRPr>
          </a:p>
          <a:p>
            <a:pPr marL="76200"/>
            <a:r>
              <a:rPr lang="en-US" sz="1800" dirty="0">
                <a:effectLst/>
                <a:latin typeface="Carlito"/>
                <a:ea typeface="Carlito"/>
                <a:cs typeface="Carlito"/>
              </a:rPr>
              <a:t> </a:t>
            </a:r>
            <a:endParaRPr lang="de-DE" sz="1800" dirty="0">
              <a:effectLst/>
              <a:latin typeface="Carlito"/>
              <a:ea typeface="Carlito"/>
              <a:cs typeface="Carlito"/>
            </a:endParaRPr>
          </a:p>
          <a:p>
            <a:pPr>
              <a:spcBef>
                <a:spcPts val="15"/>
              </a:spcBef>
            </a:pPr>
            <a:r>
              <a:rPr lang="en-US" sz="1800" dirty="0">
                <a:effectLst/>
                <a:latin typeface="Carlito"/>
                <a:ea typeface="Carlito"/>
                <a:cs typeface="Carlito"/>
              </a:rPr>
              <a:t> </a:t>
            </a:r>
            <a:endParaRPr lang="de-DE" sz="1800" dirty="0">
              <a:effectLst/>
              <a:latin typeface="Carlito"/>
              <a:ea typeface="Carlito"/>
              <a:cs typeface="Carlito"/>
            </a:endParaRPr>
          </a:p>
        </p:txBody>
      </p:sp>
      <p:grpSp>
        <p:nvGrpSpPr>
          <p:cNvPr id="89" name="Group 46">
            <a:extLst>
              <a:ext uri="{FF2B5EF4-FFF2-40B4-BE49-F238E27FC236}">
                <a16:creationId xmlns:a16="http://schemas.microsoft.com/office/drawing/2014/main" id="{A27A9288-94B8-4C8C-B908-81B3D9970C0F}"/>
              </a:ext>
            </a:extLst>
          </p:cNvPr>
          <p:cNvGrpSpPr/>
          <p:nvPr/>
        </p:nvGrpSpPr>
        <p:grpSpPr>
          <a:xfrm>
            <a:off x="9328533" y="4988913"/>
            <a:ext cx="2285150" cy="524800"/>
            <a:chOff x="7026501" y="4509120"/>
            <a:chExt cx="1499710" cy="524800"/>
          </a:xfrm>
          <a:noFill/>
        </p:grpSpPr>
        <p:sp>
          <p:nvSpPr>
            <p:cNvPr id="90" name="TextBox 89">
              <a:extLst>
                <a:ext uri="{FF2B5EF4-FFF2-40B4-BE49-F238E27FC236}">
                  <a16:creationId xmlns:a16="http://schemas.microsoft.com/office/drawing/2014/main" id="{23BD1D3D-3D98-4132-B5DA-A702157E826B}"/>
                </a:ext>
              </a:extLst>
            </p:cNvPr>
            <p:cNvSpPr txBox="1"/>
            <p:nvPr/>
          </p:nvSpPr>
          <p:spPr>
            <a:xfrm>
              <a:off x="7026501" y="4509120"/>
              <a:ext cx="1499710" cy="307777"/>
            </a:xfrm>
            <a:prstGeom prst="rect">
              <a:avLst/>
            </a:prstGeom>
            <a:grpFill/>
            <a:ln>
              <a:noFill/>
            </a:ln>
          </p:spPr>
          <p:txBody>
            <a:bodyPr wrap="square" rtlCol="0">
              <a:spAutoFit/>
            </a:bodyPr>
            <a:lstStyle/>
            <a:p>
              <a:r>
                <a:rPr lang="de-DE" altLang="ko-KR" sz="1400" dirty="0">
                  <a:solidFill>
                    <a:schemeClr val="tx1">
                      <a:lumMod val="85000"/>
                      <a:lumOff val="15000"/>
                    </a:schemeClr>
                  </a:solidFill>
                  <a:cs typeface="Arial" pitchFamily="34" charset="0"/>
                </a:rPr>
                <a:t> </a:t>
              </a:r>
              <a:endParaRPr lang="ko-KR" altLang="en-US" sz="1400" dirty="0">
                <a:solidFill>
                  <a:schemeClr val="tx1">
                    <a:lumMod val="85000"/>
                    <a:lumOff val="15000"/>
                  </a:schemeClr>
                </a:solidFill>
                <a:cs typeface="Arial" pitchFamily="34" charset="0"/>
              </a:endParaRPr>
            </a:p>
          </p:txBody>
        </p:sp>
        <p:sp>
          <p:nvSpPr>
            <p:cNvPr id="91" name="TextBox 90">
              <a:extLst>
                <a:ext uri="{FF2B5EF4-FFF2-40B4-BE49-F238E27FC236}">
                  <a16:creationId xmlns:a16="http://schemas.microsoft.com/office/drawing/2014/main" id="{AF70351E-E9F8-425F-BD62-73C0E9A68D2D}"/>
                </a:ext>
              </a:extLst>
            </p:cNvPr>
            <p:cNvSpPr txBox="1"/>
            <p:nvPr/>
          </p:nvSpPr>
          <p:spPr>
            <a:xfrm>
              <a:off x="7026501" y="4756921"/>
              <a:ext cx="1499710" cy="276999"/>
            </a:xfrm>
            <a:prstGeom prst="rect">
              <a:avLst/>
            </a:prstGeom>
            <a:grpFill/>
            <a:ln>
              <a:noFill/>
            </a:ln>
          </p:spPr>
          <p:txBody>
            <a:bodyPr wrap="square" rtlCol="0">
              <a:spAutoFit/>
            </a:bodyPr>
            <a:lstStyle/>
            <a:p>
              <a:endParaRPr lang="ko-KR" altLang="en-US" sz="1200" dirty="0">
                <a:solidFill>
                  <a:schemeClr val="tx1">
                    <a:lumMod val="85000"/>
                    <a:lumOff val="15000"/>
                  </a:schemeClr>
                </a:solidFill>
                <a:cs typeface="Arial" pitchFamily="34" charset="0"/>
              </a:endParaRPr>
            </a:p>
          </p:txBody>
        </p:sp>
      </p:grpSp>
      <p:sp>
        <p:nvSpPr>
          <p:cNvPr id="5" name="TextBox 4">
            <a:extLst>
              <a:ext uri="{FF2B5EF4-FFF2-40B4-BE49-F238E27FC236}">
                <a16:creationId xmlns:a16="http://schemas.microsoft.com/office/drawing/2014/main" id="{19F92751-5A90-50E8-6772-2CBC7F66FC2B}"/>
              </a:ext>
            </a:extLst>
          </p:cNvPr>
          <p:cNvSpPr txBox="1"/>
          <p:nvPr/>
        </p:nvSpPr>
        <p:spPr>
          <a:xfrm>
            <a:off x="1179187" y="1410510"/>
            <a:ext cx="8149346" cy="1249060"/>
          </a:xfrm>
          <a:prstGeom prst="rect">
            <a:avLst/>
          </a:prstGeom>
          <a:noFill/>
        </p:spPr>
        <p:txBody>
          <a:bodyPr wrap="square">
            <a:spAutoFit/>
          </a:bodyPr>
          <a:lstStyle/>
          <a:p>
            <a:pPr marL="76200">
              <a:lnSpc>
                <a:spcPts val="1705"/>
              </a:lnSpc>
              <a:spcBef>
                <a:spcPts val="105"/>
              </a:spcBef>
              <a:spcAft>
                <a:spcPts val="0"/>
              </a:spcAft>
            </a:pPr>
            <a:r>
              <a:rPr lang="en-US" sz="1800" dirty="0">
                <a:solidFill>
                  <a:srgbClr val="212121"/>
                </a:solidFill>
                <a:effectLst/>
                <a:latin typeface="Carlito"/>
                <a:ea typeface="Carlito"/>
                <a:cs typeface="Carlito"/>
              </a:rPr>
              <a:t>Sample GUI for Use Case 6:</a:t>
            </a:r>
            <a:endParaRPr lang="de-DE" sz="1800" dirty="0">
              <a:effectLst/>
              <a:latin typeface="Carlito"/>
              <a:ea typeface="Carlito"/>
              <a:cs typeface="Carlito"/>
            </a:endParaRPr>
          </a:p>
          <a:p>
            <a:pPr marL="76200">
              <a:lnSpc>
                <a:spcPts val="1465"/>
              </a:lnSpc>
            </a:pPr>
            <a:endParaRPr lang="de-DE" sz="1800" dirty="0">
              <a:solidFill>
                <a:srgbClr val="212121"/>
              </a:solidFill>
              <a:effectLst/>
              <a:latin typeface="Carlito"/>
              <a:ea typeface="Carlito"/>
              <a:cs typeface="Carlito"/>
            </a:endParaRPr>
          </a:p>
          <a:p>
            <a:pPr marL="76200">
              <a:lnSpc>
                <a:spcPts val="1465"/>
              </a:lnSpc>
            </a:pPr>
            <a:r>
              <a:rPr lang="de-DE" sz="1800" dirty="0">
                <a:solidFill>
                  <a:srgbClr val="212121"/>
                </a:solidFill>
                <a:effectLst/>
                <a:latin typeface="Carlito"/>
                <a:ea typeface="Carlito"/>
                <a:cs typeface="Carlito"/>
              </a:rPr>
              <a:t>Wire Frame</a:t>
            </a:r>
            <a:endParaRPr lang="de-DE" sz="1800" dirty="0">
              <a:effectLst/>
              <a:latin typeface="Carlito"/>
              <a:ea typeface="Carlito"/>
              <a:cs typeface="Carlito"/>
            </a:endParaRPr>
          </a:p>
          <a:p>
            <a:pPr marL="76200"/>
            <a:r>
              <a:rPr lang="en-US" sz="1800" dirty="0">
                <a:effectLst/>
                <a:latin typeface="Carlito"/>
                <a:ea typeface="Carlito"/>
                <a:cs typeface="Carlito"/>
              </a:rPr>
              <a:t> </a:t>
            </a:r>
            <a:endParaRPr lang="de-DE" sz="1800" dirty="0">
              <a:effectLst/>
              <a:latin typeface="Carlito"/>
              <a:ea typeface="Carlito"/>
              <a:cs typeface="Carlito"/>
            </a:endParaRPr>
          </a:p>
          <a:p>
            <a:pPr>
              <a:spcBef>
                <a:spcPts val="15"/>
              </a:spcBef>
            </a:pPr>
            <a:r>
              <a:rPr lang="en-US" sz="1800" dirty="0">
                <a:effectLst/>
                <a:latin typeface="Carlito"/>
                <a:ea typeface="Carlito"/>
                <a:cs typeface="Carlito"/>
              </a:rPr>
              <a:t> </a:t>
            </a:r>
            <a:endParaRPr lang="de-DE" sz="1800" dirty="0">
              <a:effectLst/>
              <a:latin typeface="Carlito"/>
              <a:ea typeface="Carlito"/>
              <a:cs typeface="Carlito"/>
            </a:endParaRPr>
          </a:p>
        </p:txBody>
      </p:sp>
      <p:pic>
        <p:nvPicPr>
          <p:cNvPr id="6" name="Picture 5">
            <a:extLst>
              <a:ext uri="{FF2B5EF4-FFF2-40B4-BE49-F238E27FC236}">
                <a16:creationId xmlns:a16="http://schemas.microsoft.com/office/drawing/2014/main" id="{DF2CF718-B132-1125-4E94-4F65E1268955}"/>
              </a:ext>
            </a:extLst>
          </p:cNvPr>
          <p:cNvPicPr>
            <a:picLocks noChangeAspect="1"/>
          </p:cNvPicPr>
          <p:nvPr/>
        </p:nvPicPr>
        <p:blipFill>
          <a:blip r:embed="rId2"/>
          <a:stretch>
            <a:fillRect/>
          </a:stretch>
        </p:blipFill>
        <p:spPr>
          <a:xfrm>
            <a:off x="4727677" y="1410510"/>
            <a:ext cx="5124245" cy="5102951"/>
          </a:xfrm>
          <a:prstGeom prst="rect">
            <a:avLst/>
          </a:prstGeom>
        </p:spPr>
      </p:pic>
    </p:spTree>
    <p:extLst>
      <p:ext uri="{BB962C8B-B14F-4D97-AF65-F5344CB8AC3E}">
        <p14:creationId xmlns:p14="http://schemas.microsoft.com/office/powerpoint/2010/main" val="720009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6F5FB-F3A7-9DE7-A1D5-E5ACF401D864}"/>
              </a:ext>
            </a:extLst>
          </p:cNvPr>
          <p:cNvSpPr txBox="1"/>
          <p:nvPr/>
        </p:nvSpPr>
        <p:spPr>
          <a:xfrm>
            <a:off x="709127" y="858415"/>
            <a:ext cx="9418099" cy="5811078"/>
          </a:xfrm>
          <a:prstGeom prst="rect">
            <a:avLst/>
          </a:prstGeom>
          <a:noFill/>
        </p:spPr>
        <p:txBody>
          <a:bodyPr wrap="square" rtlCol="0">
            <a:spAutoFit/>
          </a:bodyPr>
          <a:lstStyle/>
          <a:p>
            <a:pPr algn="ctr"/>
            <a:r>
              <a:rPr lang="en-US" altLang="ko-KR" sz="2400" b="1" dirty="0">
                <a:solidFill>
                  <a:schemeClr val="tx1">
                    <a:lumMod val="75000"/>
                    <a:lumOff val="25000"/>
                  </a:schemeClr>
                </a:solidFill>
              </a:rPr>
              <a:t>Separation of concerns among 20 persons</a:t>
            </a:r>
          </a:p>
          <a:p>
            <a:pPr algn="ctr"/>
            <a:endParaRPr lang="en-US" altLang="ko-KR" sz="2400" b="1" dirty="0">
              <a:solidFill>
                <a:schemeClr val="tx1">
                  <a:lumMod val="75000"/>
                  <a:lumOff val="25000"/>
                </a:schemeClr>
              </a:solidFill>
            </a:endParaRPr>
          </a:p>
          <a:p>
            <a:pPr marL="0" marR="0">
              <a:lnSpc>
                <a:spcPct val="107000"/>
              </a:lnSpc>
              <a:spcBef>
                <a:spcPts val="0"/>
              </a:spcBef>
              <a:spcAft>
                <a:spcPts val="0"/>
              </a:spcAft>
            </a:pPr>
            <a:r>
              <a:rPr lang="en-IN" sz="1800" b="1" dirty="0">
                <a:effectLst/>
                <a:latin typeface="Arial" panose="020B0604020202020204" pitchFamily="34" charset="0"/>
                <a:ea typeface="Times New Roman" panose="02020603050405020304" pitchFamily="18" charset="0"/>
                <a:cs typeface="Times New Roman" panose="02020603050405020304" pitchFamily="18" charset="0"/>
              </a:rPr>
              <a:t>1 Year task distribution for 20 Person</a:t>
            </a:r>
            <a:b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dirty="0">
                <a:effectLst/>
                <a:latin typeface="Arial" panose="020B0604020202020204" pitchFamily="34" charset="0"/>
                <a:ea typeface="Times New Roman" panose="02020603050405020304" pitchFamily="18" charset="0"/>
                <a:cs typeface="Times New Roman" panose="02020603050405020304" pitchFamily="18" charset="0"/>
              </a:rPr>
              <a:t>2 Person - Finding sensors and data collection and then database handling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dirty="0">
                <a:effectLst/>
                <a:latin typeface="Arial" panose="020B0604020202020204" pitchFamily="34" charset="0"/>
                <a:ea typeface="Times New Roman" panose="02020603050405020304" pitchFamily="18" charset="0"/>
                <a:cs typeface="Times New Roman" panose="02020603050405020304" pitchFamily="18" charset="0"/>
              </a:rPr>
              <a:t>1 Person - Design Architecture.</a:t>
            </a:r>
            <a:b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800" dirty="0">
                <a:effectLst/>
                <a:latin typeface="Arial" panose="020B0604020202020204" pitchFamily="34" charset="0"/>
                <a:ea typeface="Times New Roman" panose="02020603050405020304" pitchFamily="18" charset="0"/>
                <a:cs typeface="Times New Roman" panose="02020603050405020304" pitchFamily="18" charset="0"/>
              </a:rPr>
              <a:t>2 Person – Read Sensor data use case (Composite pattern)</a:t>
            </a:r>
            <a:b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800" dirty="0">
                <a:effectLst/>
                <a:latin typeface="Arial" panose="020B0604020202020204" pitchFamily="34" charset="0"/>
                <a:ea typeface="Times New Roman" panose="02020603050405020304" pitchFamily="18" charset="0"/>
                <a:cs typeface="Times New Roman" panose="02020603050405020304" pitchFamily="18" charset="0"/>
              </a:rPr>
              <a:t>3 Person – Monitoring Dashboard use case (Builder pattern)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dirty="0">
                <a:effectLst/>
                <a:latin typeface="Arial" panose="020B0604020202020204" pitchFamily="34" charset="0"/>
                <a:ea typeface="Times New Roman" panose="02020603050405020304" pitchFamily="18" charset="0"/>
                <a:cs typeface="Times New Roman" panose="02020603050405020304" pitchFamily="18" charset="0"/>
              </a:rPr>
              <a:t>2 Person – Configuration screen use case (Adapter pattern)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dirty="0">
                <a:effectLst/>
                <a:latin typeface="Arial" panose="020B0604020202020204" pitchFamily="34" charset="0"/>
                <a:ea typeface="Times New Roman" panose="02020603050405020304" pitchFamily="18" charset="0"/>
                <a:cs typeface="Times New Roman" panose="02020603050405020304" pitchFamily="18" charset="0"/>
              </a:rPr>
              <a:t>2 Person – Configuration Management use case (Memento pattern)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dirty="0">
                <a:effectLst/>
                <a:latin typeface="Arial" panose="020B0604020202020204" pitchFamily="34" charset="0"/>
                <a:ea typeface="Times New Roman" panose="02020603050405020304" pitchFamily="18" charset="0"/>
                <a:cs typeface="Times New Roman" panose="02020603050405020304" pitchFamily="18" charset="0"/>
              </a:rPr>
              <a:t>2 Person – Alert screen use case (Observer pattern)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dirty="0">
                <a:effectLst/>
                <a:latin typeface="Arial" panose="020B0604020202020204" pitchFamily="34" charset="0"/>
                <a:ea typeface="Times New Roman" panose="02020603050405020304" pitchFamily="18" charset="0"/>
                <a:cs typeface="Times New Roman" panose="02020603050405020304" pitchFamily="18" charset="0"/>
              </a:rPr>
              <a:t>2 Tester for all different sub-use cases of application</a:t>
            </a:r>
            <a:b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800" dirty="0">
                <a:effectLst/>
                <a:latin typeface="Arial" panose="020B0604020202020204" pitchFamily="34" charset="0"/>
                <a:ea typeface="Times New Roman" panose="02020603050405020304" pitchFamily="18" charset="0"/>
                <a:cs typeface="Times New Roman" panose="02020603050405020304" pitchFamily="18" charset="0"/>
              </a:rPr>
              <a:t>1 Graphical User Interface developer</a:t>
            </a:r>
            <a:b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800" dirty="0">
                <a:effectLst/>
                <a:latin typeface="Arial" panose="020B0604020202020204" pitchFamily="34" charset="0"/>
                <a:ea typeface="Times New Roman" panose="02020603050405020304" pitchFamily="18" charset="0"/>
                <a:cs typeface="Times New Roman" panose="02020603050405020304" pitchFamily="18" charset="0"/>
              </a:rPr>
              <a:t>2 Profile creator and manager responsible for all profile operation such as register, login and logout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IN" sz="1800" dirty="0">
                <a:effectLst/>
                <a:latin typeface="Arial" panose="020B0604020202020204" pitchFamily="34" charset="0"/>
                <a:ea typeface="Times New Roman" panose="02020603050405020304" pitchFamily="18" charset="0"/>
                <a:cs typeface="Times New Roman" panose="02020603050405020304" pitchFamily="18" charset="0"/>
              </a:rPr>
              <a:t>1 person to check and maintain the health check of sensors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a:p>
            <a:pPr marL="342900" indent="-342900">
              <a:buAutoNum type="arabicPeriod"/>
            </a:pPr>
            <a:endParaRPr lang="de-DE" dirty="0"/>
          </a:p>
          <a:p>
            <a:pPr marL="342900" indent="-342900">
              <a:buAutoNum type="arabicPeriod"/>
            </a:pPr>
            <a:endParaRPr lang="de-DE" dirty="0"/>
          </a:p>
        </p:txBody>
      </p:sp>
    </p:spTree>
    <p:extLst>
      <p:ext uri="{BB962C8B-B14F-4D97-AF65-F5344CB8AC3E}">
        <p14:creationId xmlns:p14="http://schemas.microsoft.com/office/powerpoint/2010/main" val="915308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a:t>Our Team</a:t>
            </a:r>
          </a:p>
        </p:txBody>
      </p:sp>
      <p:sp>
        <p:nvSpPr>
          <p:cNvPr id="8" name="TextBox 7">
            <a:extLst>
              <a:ext uri="{FF2B5EF4-FFF2-40B4-BE49-F238E27FC236}">
                <a16:creationId xmlns:a16="http://schemas.microsoft.com/office/drawing/2014/main" id="{4EFA6A6A-B83A-4609-9770-C71354CAB5A9}"/>
              </a:ext>
            </a:extLst>
          </p:cNvPr>
          <p:cNvSpPr txBox="1"/>
          <p:nvPr/>
        </p:nvSpPr>
        <p:spPr>
          <a:xfrm>
            <a:off x="2482974" y="4391885"/>
            <a:ext cx="1835900" cy="523220"/>
          </a:xfrm>
          <a:prstGeom prst="rect">
            <a:avLst/>
          </a:prstGeom>
          <a:noFill/>
        </p:spPr>
        <p:txBody>
          <a:bodyPr wrap="square" rtlCol="0">
            <a:spAutoFit/>
          </a:bodyPr>
          <a:lstStyle/>
          <a:p>
            <a:pPr algn="ctr"/>
            <a:r>
              <a:rPr lang="en-US" altLang="ko-KR" sz="1400" b="1" dirty="0">
                <a:solidFill>
                  <a:schemeClr val="bg1"/>
                </a:solidFill>
                <a:cs typeface="Arial" pitchFamily="34" charset="0"/>
              </a:rPr>
              <a:t>Kajal Chellappan</a:t>
            </a:r>
          </a:p>
          <a:p>
            <a:pPr algn="ctr"/>
            <a:r>
              <a:rPr lang="en-US" altLang="ko-KR" sz="1400" b="1" dirty="0">
                <a:solidFill>
                  <a:schemeClr val="bg1"/>
                </a:solidFill>
                <a:cs typeface="Arial" pitchFamily="34" charset="0"/>
              </a:rPr>
              <a:t> </a:t>
            </a:r>
            <a:endParaRPr lang="ko-KR" altLang="en-US" sz="1400" b="1" dirty="0">
              <a:solidFill>
                <a:schemeClr val="bg1"/>
              </a:solidFill>
              <a:cs typeface="Arial" pitchFamily="34" charset="0"/>
            </a:endParaRPr>
          </a:p>
        </p:txBody>
      </p:sp>
      <p:sp>
        <p:nvSpPr>
          <p:cNvPr id="9" name="TextBox 8">
            <a:extLst>
              <a:ext uri="{FF2B5EF4-FFF2-40B4-BE49-F238E27FC236}">
                <a16:creationId xmlns:a16="http://schemas.microsoft.com/office/drawing/2014/main" id="{A2BF890B-C14E-4323-85B1-6B04B2599848}"/>
              </a:ext>
            </a:extLst>
          </p:cNvPr>
          <p:cNvSpPr txBox="1"/>
          <p:nvPr/>
        </p:nvSpPr>
        <p:spPr>
          <a:xfrm flipH="1">
            <a:off x="7317826" y="4344951"/>
            <a:ext cx="1835900"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Sonya Thomas</a:t>
            </a:r>
            <a:endParaRPr lang="ko-KR" altLang="en-US" sz="1400" b="1" dirty="0">
              <a:solidFill>
                <a:schemeClr val="bg1"/>
              </a:solidFill>
              <a:cs typeface="Arial" pitchFamily="34" charset="0"/>
            </a:endParaRPr>
          </a:p>
        </p:txBody>
      </p:sp>
      <p:pic>
        <p:nvPicPr>
          <p:cNvPr id="5" name="Picture Placeholder 4" descr="Icon&#10;&#10;Description automatically generated">
            <a:extLst>
              <a:ext uri="{FF2B5EF4-FFF2-40B4-BE49-F238E27FC236}">
                <a16:creationId xmlns:a16="http://schemas.microsoft.com/office/drawing/2014/main" id="{65762A4D-E9DE-0E24-CE5E-388DFC9E552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130" r="12130"/>
          <a:stretch>
            <a:fillRect/>
          </a:stretch>
        </p:blipFill>
        <p:spPr>
          <a:xfrm>
            <a:off x="2411413" y="1722438"/>
            <a:ext cx="1908175" cy="2519362"/>
          </a:xfrm>
        </p:spPr>
      </p:pic>
      <p:pic>
        <p:nvPicPr>
          <p:cNvPr id="10" name="Picture Placeholder 9" descr="Icon&#10;&#10;Description automatically generated">
            <a:extLst>
              <a:ext uri="{FF2B5EF4-FFF2-40B4-BE49-F238E27FC236}">
                <a16:creationId xmlns:a16="http://schemas.microsoft.com/office/drawing/2014/main" id="{7C0C80F2-AA82-D309-C0AA-6F87B62F56C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2130" r="12130"/>
          <a:stretch>
            <a:fillRect/>
          </a:stretch>
        </p:blipFill>
        <p:spPr>
          <a:xfrm>
            <a:off x="7318375" y="1717675"/>
            <a:ext cx="1908175" cy="2519363"/>
          </a:xfrm>
        </p:spPr>
      </p:pic>
      <p:pic>
        <p:nvPicPr>
          <p:cNvPr id="4" name="Picture 3" descr="A person in a blue dress&#10;&#10;Description automatically generated with medium confidence">
            <a:extLst>
              <a:ext uri="{FF2B5EF4-FFF2-40B4-BE49-F238E27FC236}">
                <a16:creationId xmlns:a16="http://schemas.microsoft.com/office/drawing/2014/main" id="{4633B6F5-6E97-B509-7F29-FE3F4D68F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414" y="1717675"/>
            <a:ext cx="1940244" cy="2519363"/>
          </a:xfrm>
          <a:prstGeom prst="rect">
            <a:avLst/>
          </a:prstGeom>
        </p:spPr>
      </p:pic>
      <p:pic>
        <p:nvPicPr>
          <p:cNvPr id="14" name="Picture 13" descr="A person wearing glasses&#10;&#10;Description automatically generated with low confidence">
            <a:extLst>
              <a:ext uri="{FF2B5EF4-FFF2-40B4-BE49-F238E27FC236}">
                <a16:creationId xmlns:a16="http://schemas.microsoft.com/office/drawing/2014/main" id="{26BCCE13-5D1C-1C2F-A3BE-F066D21DD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5778" y="1717675"/>
            <a:ext cx="1940244" cy="2545928"/>
          </a:xfrm>
          <a:prstGeom prst="rect">
            <a:avLst/>
          </a:prstGeom>
        </p:spPr>
      </p:pic>
    </p:spTree>
    <p:extLst>
      <p:ext uri="{BB962C8B-B14F-4D97-AF65-F5344CB8AC3E}">
        <p14:creationId xmlns:p14="http://schemas.microsoft.com/office/powerpoint/2010/main" val="141078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47483" y="2669659"/>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054992-6E41-42BF-A70C-991E04BF51B4}"/>
              </a:ext>
            </a:extLst>
          </p:cNvPr>
          <p:cNvSpPr txBox="1"/>
          <p:nvPr/>
        </p:nvSpPr>
        <p:spPr>
          <a:xfrm>
            <a:off x="6990635" y="346235"/>
            <a:ext cx="4862764" cy="1938992"/>
          </a:xfrm>
          <a:prstGeom prst="rect">
            <a:avLst/>
          </a:prstGeom>
          <a:noFill/>
        </p:spPr>
        <p:txBody>
          <a:bodyPr wrap="square" lIns="108000" rIns="108000" rtlCol="0">
            <a:spAutoFit/>
          </a:bodyPr>
          <a:lstStyle/>
          <a:p>
            <a:r>
              <a:rPr lang="en-US" sz="2000" spc="25" dirty="0">
                <a:solidFill>
                  <a:schemeClr val="tx1">
                    <a:lumMod val="95000"/>
                    <a:lumOff val="5000"/>
                  </a:schemeClr>
                </a:solidFill>
                <a:latin typeface="Helvetica" panose="020B0604020202020204" pitchFamily="34" charset="0"/>
                <a:ea typeface="Times New Roman" panose="02020603050405020304" pitchFamily="18" charset="0"/>
              </a:rPr>
              <a:t> There has been an unprecedented rise in sea level , mainly due to human-induced climate change, which is expanding the world oceans and melting the ice sheets and glaciers resulting in coastal erosion and floods.</a:t>
            </a:r>
            <a:endParaRPr lang="en-US" altLang="ko-KR" sz="2000" dirty="0">
              <a:solidFill>
                <a:schemeClr val="tx1">
                  <a:lumMod val="95000"/>
                  <a:lumOff val="5000"/>
                </a:schemeClr>
              </a:solidFill>
              <a:ea typeface="FZShuTi" pitchFamily="2" charset="-122"/>
              <a:cs typeface="Arial" pitchFamily="34" charset="0"/>
            </a:endParaRPr>
          </a:p>
        </p:txBody>
      </p:sp>
      <p:sp>
        <p:nvSpPr>
          <p:cNvPr id="8" name="TextBox 7">
            <a:extLst>
              <a:ext uri="{FF2B5EF4-FFF2-40B4-BE49-F238E27FC236}">
                <a16:creationId xmlns:a16="http://schemas.microsoft.com/office/drawing/2014/main" id="{4E2E518B-AEBE-4CF8-9CCF-627AD4E41B64}"/>
              </a:ext>
            </a:extLst>
          </p:cNvPr>
          <p:cNvSpPr txBox="1"/>
          <p:nvPr/>
        </p:nvSpPr>
        <p:spPr>
          <a:xfrm>
            <a:off x="377929" y="948899"/>
            <a:ext cx="3697959" cy="553998"/>
          </a:xfrm>
          <a:prstGeom prst="rect">
            <a:avLst/>
          </a:prstGeom>
          <a:noFill/>
        </p:spPr>
        <p:txBody>
          <a:bodyPr wrap="square" lIns="36000" tIns="0" rIns="36000" bIns="0" rtlCol="0" anchor="ctr">
            <a:spAutoFit/>
          </a:bodyPr>
          <a:lstStyle/>
          <a:p>
            <a:r>
              <a:rPr lang="en-US" altLang="ko-KR" sz="3600" dirty="0">
                <a:solidFill>
                  <a:schemeClr val="tx1">
                    <a:lumMod val="95000"/>
                    <a:lumOff val="5000"/>
                  </a:schemeClr>
                </a:solidFill>
                <a:latin typeface="+mj-lt"/>
              </a:rPr>
              <a:t>Motivation</a:t>
            </a:r>
            <a:endParaRPr lang="ko-KR" altLang="en-US" sz="3600" dirty="0">
              <a:solidFill>
                <a:schemeClr val="tx1">
                  <a:lumMod val="95000"/>
                  <a:lumOff val="5000"/>
                </a:schemeClr>
              </a:solidFill>
              <a:latin typeface="+mj-lt"/>
            </a:endParaRPr>
          </a:p>
        </p:txBody>
      </p:sp>
    </p:spTree>
    <p:extLst>
      <p:ext uri="{BB962C8B-B14F-4D97-AF65-F5344CB8AC3E}">
        <p14:creationId xmlns:p14="http://schemas.microsoft.com/office/powerpoint/2010/main" val="1404339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054992-6E41-42BF-A70C-991E04BF51B4}"/>
              </a:ext>
            </a:extLst>
          </p:cNvPr>
          <p:cNvSpPr txBox="1"/>
          <p:nvPr/>
        </p:nvSpPr>
        <p:spPr>
          <a:xfrm>
            <a:off x="7042825" y="624434"/>
            <a:ext cx="4771245" cy="1938992"/>
          </a:xfrm>
          <a:prstGeom prst="rect">
            <a:avLst/>
          </a:prstGeom>
          <a:noFill/>
        </p:spPr>
        <p:txBody>
          <a:bodyPr wrap="square" lIns="108000" rIns="108000" rtlCol="0">
            <a:spAutoFit/>
          </a:bodyPr>
          <a:lstStyle/>
          <a:p>
            <a:r>
              <a:rPr lang="en-US" sz="2000" spc="25" dirty="0">
                <a:solidFill>
                  <a:schemeClr val="tx1">
                    <a:lumMod val="95000"/>
                    <a:lumOff val="5000"/>
                  </a:schemeClr>
                </a:solidFill>
                <a:latin typeface="Helvetica" panose="020B0604020202020204" pitchFamily="34" charset="0"/>
                <a:ea typeface="Times New Roman" panose="02020603050405020304" pitchFamily="18" charset="0"/>
              </a:rPr>
              <a:t>To design an application that provides an innovative approach to monitor one of the many problems with climate changes that is the rising sea level and the prediction of floods using sensor networks.</a:t>
            </a:r>
            <a:endParaRPr lang="en-US" altLang="ko-KR" sz="2000" dirty="0">
              <a:solidFill>
                <a:schemeClr val="tx1">
                  <a:lumMod val="95000"/>
                  <a:lumOff val="5000"/>
                </a:schemeClr>
              </a:solidFill>
              <a:ea typeface="FZShuTi" pitchFamily="2" charset="-122"/>
              <a:cs typeface="Arial" pitchFamily="34" charset="0"/>
            </a:endParaRPr>
          </a:p>
        </p:txBody>
      </p:sp>
      <p:sp>
        <p:nvSpPr>
          <p:cNvPr id="8" name="TextBox 7">
            <a:extLst>
              <a:ext uri="{FF2B5EF4-FFF2-40B4-BE49-F238E27FC236}">
                <a16:creationId xmlns:a16="http://schemas.microsoft.com/office/drawing/2014/main" id="{4E2E518B-AEBE-4CF8-9CCF-627AD4E41B64}"/>
              </a:ext>
            </a:extLst>
          </p:cNvPr>
          <p:cNvSpPr txBox="1"/>
          <p:nvPr/>
        </p:nvSpPr>
        <p:spPr>
          <a:xfrm>
            <a:off x="377929" y="948899"/>
            <a:ext cx="3697959" cy="553998"/>
          </a:xfrm>
          <a:prstGeom prst="rect">
            <a:avLst/>
          </a:prstGeom>
          <a:noFill/>
        </p:spPr>
        <p:txBody>
          <a:bodyPr wrap="square" lIns="36000" tIns="0" rIns="36000" bIns="0" rtlCol="0" anchor="ctr">
            <a:spAutoFit/>
          </a:bodyPr>
          <a:lstStyle/>
          <a:p>
            <a:r>
              <a:rPr lang="en-US" altLang="ko-KR" sz="3600" dirty="0">
                <a:solidFill>
                  <a:schemeClr val="tx1">
                    <a:lumMod val="95000"/>
                    <a:lumOff val="5000"/>
                  </a:schemeClr>
                </a:solidFill>
                <a:latin typeface="+mj-lt"/>
              </a:rPr>
              <a:t>Goal</a:t>
            </a:r>
            <a:endParaRPr lang="ko-KR" altLang="en-US" sz="3600" dirty="0">
              <a:solidFill>
                <a:schemeClr val="tx1">
                  <a:lumMod val="95000"/>
                  <a:lumOff val="5000"/>
                </a:schemeClr>
              </a:solidFill>
              <a:latin typeface="+mj-lt"/>
            </a:endParaRPr>
          </a:p>
        </p:txBody>
      </p:sp>
    </p:spTree>
    <p:extLst>
      <p:ext uri="{BB962C8B-B14F-4D97-AF65-F5344CB8AC3E}">
        <p14:creationId xmlns:p14="http://schemas.microsoft.com/office/powerpoint/2010/main" val="293260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22576" y="576887"/>
            <a:ext cx="11573197" cy="724247"/>
          </a:xfrm>
        </p:spPr>
        <p:txBody>
          <a:bodyPr/>
          <a:lstStyle/>
          <a:p>
            <a:r>
              <a:rPr lang="en-US" dirty="0"/>
              <a:t>Design Patterns</a:t>
            </a:r>
          </a:p>
        </p:txBody>
      </p:sp>
      <p:grpSp>
        <p:nvGrpSpPr>
          <p:cNvPr id="3" name="Group 24">
            <a:extLst>
              <a:ext uri="{FF2B5EF4-FFF2-40B4-BE49-F238E27FC236}">
                <a16:creationId xmlns:a16="http://schemas.microsoft.com/office/drawing/2014/main" id="{163EE21F-53BC-4D0A-86AA-9842499AFE91}"/>
              </a:ext>
            </a:extLst>
          </p:cNvPr>
          <p:cNvGrpSpPr/>
          <p:nvPr/>
        </p:nvGrpSpPr>
        <p:grpSpPr>
          <a:xfrm>
            <a:off x="5101970" y="3807421"/>
            <a:ext cx="2220018" cy="2585992"/>
            <a:chOff x="4619223" y="3443908"/>
            <a:chExt cx="2929511" cy="3412446"/>
          </a:xfrm>
        </p:grpSpPr>
        <p:sp>
          <p:nvSpPr>
            <p:cNvPr id="4" name="Freeform: Shape 25">
              <a:extLst>
                <a:ext uri="{FF2B5EF4-FFF2-40B4-BE49-F238E27FC236}">
                  <a16:creationId xmlns:a16="http://schemas.microsoft.com/office/drawing/2014/main" id="{FAF020E2-F809-44D4-A234-2085FB8C9ABB}"/>
                </a:ext>
              </a:extLst>
            </p:cNvPr>
            <p:cNvSpPr/>
            <p:nvPr/>
          </p:nvSpPr>
          <p:spPr>
            <a:xfrm>
              <a:off x="4691847" y="3443908"/>
              <a:ext cx="2856887" cy="3092940"/>
            </a:xfrm>
            <a:custGeom>
              <a:avLst/>
              <a:gdLst>
                <a:gd name="connsiteX0" fmla="*/ 2985610 w 2985996"/>
                <a:gd name="connsiteY0" fmla="*/ 94967 h 3232717"/>
                <a:gd name="connsiteX1" fmla="*/ 2979648 w 2985996"/>
                <a:gd name="connsiteY1" fmla="*/ 68990 h 3232717"/>
                <a:gd name="connsiteX2" fmla="*/ 2943023 w 2985996"/>
                <a:gd name="connsiteY2" fmla="*/ 19590 h 3232717"/>
                <a:gd name="connsiteX3" fmla="*/ 2904696 w 2985996"/>
                <a:gd name="connsiteY3" fmla="*/ 0 h 3232717"/>
                <a:gd name="connsiteX4" fmla="*/ 94433 w 2985996"/>
                <a:gd name="connsiteY4" fmla="*/ 8517 h 3232717"/>
                <a:gd name="connsiteX5" fmla="*/ 62493 w 2985996"/>
                <a:gd name="connsiteY5" fmla="*/ 21293 h 3232717"/>
                <a:gd name="connsiteX6" fmla="*/ 8834 w 2985996"/>
                <a:gd name="connsiteY6" fmla="*/ 72822 h 3232717"/>
                <a:gd name="connsiteX7" fmla="*/ 1169 w 2985996"/>
                <a:gd name="connsiteY7" fmla="*/ 108595 h 3232717"/>
                <a:gd name="connsiteX8" fmla="*/ 145110 w 2985996"/>
                <a:gd name="connsiteY8" fmla="*/ 1323153 h 3232717"/>
                <a:gd name="connsiteX9" fmla="*/ 138296 w 2985996"/>
                <a:gd name="connsiteY9" fmla="*/ 1399382 h 3232717"/>
                <a:gd name="connsiteX10" fmla="*/ 136593 w 2985996"/>
                <a:gd name="connsiteY10" fmla="*/ 1418120 h 3232717"/>
                <a:gd name="connsiteX11" fmla="*/ 142129 w 2985996"/>
                <a:gd name="connsiteY11" fmla="*/ 3154785 h 3232717"/>
                <a:gd name="connsiteX12" fmla="*/ 180031 w 2985996"/>
                <a:gd name="connsiteY12" fmla="*/ 3232718 h 3232717"/>
                <a:gd name="connsiteX13" fmla="*/ 2854019 w 2985996"/>
                <a:gd name="connsiteY13" fmla="*/ 3190132 h 3232717"/>
                <a:gd name="connsiteX14" fmla="*/ 2879570 w 2985996"/>
                <a:gd name="connsiteY14" fmla="*/ 3164580 h 3232717"/>
                <a:gd name="connsiteX15" fmla="*/ 2877015 w 2985996"/>
                <a:gd name="connsiteY15" fmla="*/ 1895937 h 3232717"/>
                <a:gd name="connsiteX16" fmla="*/ 2871053 w 2985996"/>
                <a:gd name="connsiteY16" fmla="*/ 1336355 h 3232717"/>
                <a:gd name="connsiteX17" fmla="*/ 2868072 w 2985996"/>
                <a:gd name="connsiteY17" fmla="*/ 1272901 h 3232717"/>
                <a:gd name="connsiteX18" fmla="*/ 2985610 w 2985996"/>
                <a:gd name="connsiteY18" fmla="*/ 94967 h 323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5996" h="3232717">
                  <a:moveTo>
                    <a:pt x="2985610" y="94967"/>
                  </a:moveTo>
                  <a:cubicBezTo>
                    <a:pt x="2986462" y="85598"/>
                    <a:pt x="2986462" y="77081"/>
                    <a:pt x="2979648" y="68990"/>
                  </a:cubicBezTo>
                  <a:cubicBezTo>
                    <a:pt x="2966446" y="53233"/>
                    <a:pt x="2954096" y="36624"/>
                    <a:pt x="2943023" y="19590"/>
                  </a:cubicBezTo>
                  <a:cubicBezTo>
                    <a:pt x="2933655" y="5110"/>
                    <a:pt x="2922582" y="0"/>
                    <a:pt x="2904696" y="0"/>
                  </a:cubicBezTo>
                  <a:cubicBezTo>
                    <a:pt x="2693894" y="2555"/>
                    <a:pt x="237096" y="8517"/>
                    <a:pt x="94433" y="8517"/>
                  </a:cubicBezTo>
                  <a:cubicBezTo>
                    <a:pt x="81231" y="8517"/>
                    <a:pt x="71436" y="11924"/>
                    <a:pt x="62493" y="21293"/>
                  </a:cubicBezTo>
                  <a:cubicBezTo>
                    <a:pt x="45033" y="38753"/>
                    <a:pt x="26721" y="55788"/>
                    <a:pt x="8834" y="72822"/>
                  </a:cubicBezTo>
                  <a:cubicBezTo>
                    <a:pt x="-2664" y="82617"/>
                    <a:pt x="-109" y="95819"/>
                    <a:pt x="1169" y="108595"/>
                  </a:cubicBezTo>
                  <a:cubicBezTo>
                    <a:pt x="5002" y="147774"/>
                    <a:pt x="126798" y="1206893"/>
                    <a:pt x="145110" y="1323153"/>
                  </a:cubicBezTo>
                  <a:cubicBezTo>
                    <a:pt x="148943" y="1348705"/>
                    <a:pt x="160441" y="1375108"/>
                    <a:pt x="138296" y="1399382"/>
                  </a:cubicBezTo>
                  <a:cubicBezTo>
                    <a:pt x="134889" y="1403215"/>
                    <a:pt x="136593" y="1411732"/>
                    <a:pt x="136593" y="1418120"/>
                  </a:cubicBezTo>
                  <a:cubicBezTo>
                    <a:pt x="138722" y="1735813"/>
                    <a:pt x="141703" y="2893732"/>
                    <a:pt x="142129" y="3154785"/>
                  </a:cubicBezTo>
                  <a:cubicBezTo>
                    <a:pt x="141703" y="3200353"/>
                    <a:pt x="119559" y="3232718"/>
                    <a:pt x="180031" y="3232718"/>
                  </a:cubicBezTo>
                  <a:cubicBezTo>
                    <a:pt x="180031" y="3232718"/>
                    <a:pt x="2838687" y="3188428"/>
                    <a:pt x="2854019" y="3190132"/>
                  </a:cubicBezTo>
                  <a:cubicBezTo>
                    <a:pt x="2874460" y="3192261"/>
                    <a:pt x="2879570" y="3185447"/>
                    <a:pt x="2879570" y="3164580"/>
                  </a:cubicBezTo>
                  <a:cubicBezTo>
                    <a:pt x="2877867" y="2741699"/>
                    <a:pt x="2881273" y="2318818"/>
                    <a:pt x="2877015" y="1895937"/>
                  </a:cubicBezTo>
                  <a:cubicBezTo>
                    <a:pt x="2874886" y="1709410"/>
                    <a:pt x="2876163" y="1522882"/>
                    <a:pt x="2871053" y="1336355"/>
                  </a:cubicBezTo>
                  <a:cubicBezTo>
                    <a:pt x="2870627" y="1315062"/>
                    <a:pt x="2865943" y="1294194"/>
                    <a:pt x="2868072" y="1272901"/>
                  </a:cubicBezTo>
                  <a:cubicBezTo>
                    <a:pt x="2877441" y="1177082"/>
                    <a:pt x="2977944" y="170345"/>
                    <a:pt x="2985610" y="94967"/>
                  </a:cubicBezTo>
                  <a:close/>
                </a:path>
              </a:pathLst>
            </a:custGeom>
            <a:solidFill>
              <a:srgbClr val="000000"/>
            </a:solidFill>
            <a:ln w="4251" cap="flat">
              <a:noFill/>
              <a:prstDash val="solid"/>
              <a:miter/>
            </a:ln>
          </p:spPr>
          <p:txBody>
            <a:bodyPr rtlCol="0" anchor="ctr"/>
            <a:lstStyle/>
            <a:p>
              <a:endParaRPr lang="en-US"/>
            </a:p>
          </p:txBody>
        </p:sp>
        <p:sp>
          <p:nvSpPr>
            <p:cNvPr id="5" name="Freeform: Shape 26">
              <a:extLst>
                <a:ext uri="{FF2B5EF4-FFF2-40B4-BE49-F238E27FC236}">
                  <a16:creationId xmlns:a16="http://schemas.microsoft.com/office/drawing/2014/main" id="{BDDD19F8-F7F1-4A52-A5BA-B0831B77BA5D}"/>
                </a:ext>
              </a:extLst>
            </p:cNvPr>
            <p:cNvSpPr/>
            <p:nvPr/>
          </p:nvSpPr>
          <p:spPr>
            <a:xfrm>
              <a:off x="6638374" y="6120789"/>
              <a:ext cx="874183" cy="735565"/>
            </a:xfrm>
            <a:custGeom>
              <a:avLst/>
              <a:gdLst>
                <a:gd name="connsiteX0" fmla="*/ 577622 w 874183"/>
                <a:gd name="connsiteY0" fmla="*/ 896 h 735565"/>
                <a:gd name="connsiteX1" fmla="*/ 613777 w 874183"/>
                <a:gd name="connsiteY1" fmla="*/ 39170 h 735565"/>
                <a:gd name="connsiteX2" fmla="*/ 715639 w 874183"/>
                <a:gd name="connsiteY2" fmla="*/ 304826 h 735565"/>
                <a:gd name="connsiteX3" fmla="*/ 738863 w 874183"/>
                <a:gd name="connsiteY3" fmla="*/ 375315 h 735565"/>
                <a:gd name="connsiteX4" fmla="*/ 775534 w 874183"/>
                <a:gd name="connsiteY4" fmla="*/ 475955 h 735565"/>
                <a:gd name="connsiteX5" fmla="*/ 850097 w 874183"/>
                <a:gd name="connsiteY5" fmla="*/ 673161 h 735565"/>
                <a:gd name="connsiteX6" fmla="*/ 874183 w 874183"/>
                <a:gd name="connsiteY6" fmla="*/ 735565 h 735565"/>
                <a:gd name="connsiteX7" fmla="*/ 178915 w 874183"/>
                <a:gd name="connsiteY7" fmla="*/ 735565 h 735565"/>
                <a:gd name="connsiteX8" fmla="*/ 162731 w 874183"/>
                <a:gd name="connsiteY8" fmla="*/ 687829 h 735565"/>
                <a:gd name="connsiteX9" fmla="*/ 60869 w 874183"/>
                <a:gd name="connsiteY9" fmla="*/ 392021 h 735565"/>
                <a:gd name="connsiteX10" fmla="*/ 6678 w 874183"/>
                <a:gd name="connsiteY10" fmla="*/ 229041 h 735565"/>
                <a:gd name="connsiteX11" fmla="*/ 27051 w 874183"/>
                <a:gd name="connsiteY11" fmla="*/ 183814 h 735565"/>
                <a:gd name="connsiteX12" fmla="*/ 38053 w 874183"/>
                <a:gd name="connsiteY12" fmla="*/ 178518 h 735565"/>
                <a:gd name="connsiteX13" fmla="*/ 232813 w 874183"/>
                <a:gd name="connsiteY13" fmla="*/ 114956 h 735565"/>
                <a:gd name="connsiteX14" fmla="*/ 550622 w 874183"/>
                <a:gd name="connsiteY14" fmla="*/ 8612 h 735565"/>
                <a:gd name="connsiteX15" fmla="*/ 577622 w 874183"/>
                <a:gd name="connsiteY15" fmla="*/ 896 h 73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4183" h="735565">
                  <a:moveTo>
                    <a:pt x="577622" y="896"/>
                  </a:moveTo>
                  <a:cubicBezTo>
                    <a:pt x="597810" y="-3077"/>
                    <a:pt x="600636" y="5556"/>
                    <a:pt x="613777" y="39170"/>
                  </a:cubicBezTo>
                  <a:cubicBezTo>
                    <a:pt x="648410" y="127586"/>
                    <a:pt x="681006" y="216410"/>
                    <a:pt x="715639" y="304826"/>
                  </a:cubicBezTo>
                  <a:cubicBezTo>
                    <a:pt x="724195" y="327237"/>
                    <a:pt x="734382" y="350461"/>
                    <a:pt x="738863" y="375315"/>
                  </a:cubicBezTo>
                  <a:cubicBezTo>
                    <a:pt x="746198" y="410763"/>
                    <a:pt x="762903" y="442545"/>
                    <a:pt x="775534" y="475955"/>
                  </a:cubicBezTo>
                  <a:cubicBezTo>
                    <a:pt x="799980" y="541962"/>
                    <a:pt x="824835" y="607561"/>
                    <a:pt x="850097" y="673161"/>
                  </a:cubicBezTo>
                  <a:lnTo>
                    <a:pt x="874183" y="735565"/>
                  </a:lnTo>
                  <a:lnTo>
                    <a:pt x="178915" y="735565"/>
                  </a:lnTo>
                  <a:lnTo>
                    <a:pt x="162731" y="687829"/>
                  </a:lnTo>
                  <a:cubicBezTo>
                    <a:pt x="128913" y="589226"/>
                    <a:pt x="97539" y="489401"/>
                    <a:pt x="60869" y="392021"/>
                  </a:cubicBezTo>
                  <a:cubicBezTo>
                    <a:pt x="45386" y="336607"/>
                    <a:pt x="23792" y="283639"/>
                    <a:pt x="6678" y="229041"/>
                  </a:cubicBezTo>
                  <a:cubicBezTo>
                    <a:pt x="-3101" y="198075"/>
                    <a:pt x="-6360" y="194409"/>
                    <a:pt x="27051" y="183814"/>
                  </a:cubicBezTo>
                  <a:cubicBezTo>
                    <a:pt x="30718" y="182593"/>
                    <a:pt x="34385" y="180148"/>
                    <a:pt x="38053" y="178518"/>
                  </a:cubicBezTo>
                  <a:cubicBezTo>
                    <a:pt x="104059" y="160997"/>
                    <a:pt x="168029" y="136144"/>
                    <a:pt x="232813" y="114956"/>
                  </a:cubicBezTo>
                  <a:cubicBezTo>
                    <a:pt x="338749" y="79915"/>
                    <a:pt x="445093" y="44468"/>
                    <a:pt x="550622" y="8612"/>
                  </a:cubicBezTo>
                  <a:cubicBezTo>
                    <a:pt x="562234" y="4945"/>
                    <a:pt x="570893" y="2220"/>
                    <a:pt x="577622" y="896"/>
                  </a:cubicBezTo>
                  <a:close/>
                </a:path>
              </a:pathLst>
            </a:custGeom>
            <a:solidFill>
              <a:schemeClr val="accent5">
                <a:lumMod val="60000"/>
                <a:lumOff val="40000"/>
              </a:schemeClr>
            </a:solidFill>
            <a:ln w="4251" cap="flat">
              <a:noFill/>
              <a:prstDash val="solid"/>
              <a:miter/>
            </a:ln>
          </p:spPr>
          <p:txBody>
            <a:bodyPr wrap="square" rtlCol="0" anchor="ctr">
              <a:noAutofit/>
            </a:bodyPr>
            <a:lstStyle/>
            <a:p>
              <a:endParaRPr lang="en-US"/>
            </a:p>
          </p:txBody>
        </p:sp>
        <p:sp>
          <p:nvSpPr>
            <p:cNvPr id="6" name="Freeform: Shape 27">
              <a:extLst>
                <a:ext uri="{FF2B5EF4-FFF2-40B4-BE49-F238E27FC236}">
                  <a16:creationId xmlns:a16="http://schemas.microsoft.com/office/drawing/2014/main" id="{69BA0D81-FC31-450C-B99E-AE96EED67FD0}"/>
                </a:ext>
              </a:extLst>
            </p:cNvPr>
            <p:cNvSpPr/>
            <p:nvPr/>
          </p:nvSpPr>
          <p:spPr>
            <a:xfrm>
              <a:off x="4619223" y="6448563"/>
              <a:ext cx="779087" cy="407791"/>
            </a:xfrm>
            <a:custGeom>
              <a:avLst/>
              <a:gdLst>
                <a:gd name="connsiteX0" fmla="*/ 220120 w 779087"/>
                <a:gd name="connsiteY0" fmla="*/ 73 h 407791"/>
                <a:gd name="connsiteX1" fmla="*/ 246502 w 779087"/>
                <a:gd name="connsiteY1" fmla="*/ 9241 h 407791"/>
                <a:gd name="connsiteX2" fmla="*/ 502380 w 779087"/>
                <a:gd name="connsiteY2" fmla="*/ 128216 h 407791"/>
                <a:gd name="connsiteX3" fmla="*/ 708550 w 779087"/>
                <a:gd name="connsiteY3" fmla="*/ 223558 h 407791"/>
                <a:gd name="connsiteX4" fmla="*/ 728921 w 779087"/>
                <a:gd name="connsiteY4" fmla="*/ 239449 h 407791"/>
                <a:gd name="connsiteX5" fmla="*/ 765591 w 779087"/>
                <a:gd name="connsiteY5" fmla="*/ 255339 h 407791"/>
                <a:gd name="connsiteX6" fmla="*/ 774556 w 779087"/>
                <a:gd name="connsiteY6" fmla="*/ 282231 h 407791"/>
                <a:gd name="connsiteX7" fmla="*/ 715066 w 779087"/>
                <a:gd name="connsiteY7" fmla="*/ 407791 h 407791"/>
                <a:gd name="connsiteX8" fmla="*/ 0 w 779087"/>
                <a:gd name="connsiteY8" fmla="*/ 407791 h 407791"/>
                <a:gd name="connsiteX9" fmla="*/ 129565 w 779087"/>
                <a:gd name="connsiteY9" fmla="*/ 158774 h 407791"/>
                <a:gd name="connsiteX10" fmla="*/ 204128 w 779087"/>
                <a:gd name="connsiteY10" fmla="*/ 14130 h 407791"/>
                <a:gd name="connsiteX11" fmla="*/ 220120 w 779087"/>
                <a:gd name="connsiteY11" fmla="*/ 73 h 4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9087" h="407791">
                  <a:moveTo>
                    <a:pt x="220120" y="73"/>
                  </a:moveTo>
                  <a:cubicBezTo>
                    <a:pt x="225519" y="-539"/>
                    <a:pt x="232649" y="2721"/>
                    <a:pt x="246502" y="9241"/>
                  </a:cubicBezTo>
                  <a:cubicBezTo>
                    <a:pt x="332067" y="48356"/>
                    <a:pt x="416815" y="89101"/>
                    <a:pt x="502380" y="128216"/>
                  </a:cubicBezTo>
                  <a:cubicBezTo>
                    <a:pt x="571239" y="159589"/>
                    <a:pt x="639690" y="192593"/>
                    <a:pt x="708550" y="223558"/>
                  </a:cubicBezTo>
                  <a:cubicBezTo>
                    <a:pt x="717105" y="227225"/>
                    <a:pt x="726070" y="229670"/>
                    <a:pt x="728921" y="239449"/>
                  </a:cubicBezTo>
                  <a:cubicBezTo>
                    <a:pt x="741145" y="244746"/>
                    <a:pt x="752960" y="251265"/>
                    <a:pt x="765591" y="255339"/>
                  </a:cubicBezTo>
                  <a:cubicBezTo>
                    <a:pt x="781890" y="260636"/>
                    <a:pt x="781483" y="268378"/>
                    <a:pt x="774556" y="282231"/>
                  </a:cubicBezTo>
                  <a:lnTo>
                    <a:pt x="715066" y="407791"/>
                  </a:lnTo>
                  <a:lnTo>
                    <a:pt x="0" y="407791"/>
                  </a:lnTo>
                  <a:lnTo>
                    <a:pt x="129565" y="158774"/>
                  </a:lnTo>
                  <a:cubicBezTo>
                    <a:pt x="154826" y="110695"/>
                    <a:pt x="180088" y="62616"/>
                    <a:pt x="204128" y="14130"/>
                  </a:cubicBezTo>
                  <a:cubicBezTo>
                    <a:pt x="211055" y="5166"/>
                    <a:pt x="214722" y="684"/>
                    <a:pt x="220120" y="73"/>
                  </a:cubicBezTo>
                  <a:close/>
                </a:path>
              </a:pathLst>
            </a:custGeom>
            <a:solidFill>
              <a:schemeClr val="accent5">
                <a:lumMod val="60000"/>
                <a:lumOff val="40000"/>
              </a:schemeClr>
            </a:solidFill>
            <a:ln w="4251" cap="flat">
              <a:noFill/>
              <a:prstDash val="solid"/>
              <a:miter/>
            </a:ln>
          </p:spPr>
          <p:txBody>
            <a:bodyPr wrap="square" rtlCol="0" anchor="ctr">
              <a:noAutofit/>
            </a:bodyPr>
            <a:lstStyle/>
            <a:p>
              <a:endParaRPr lang="en-US"/>
            </a:p>
          </p:txBody>
        </p:sp>
        <p:sp>
          <p:nvSpPr>
            <p:cNvPr id="7" name="Freeform: Shape 28">
              <a:extLst>
                <a:ext uri="{FF2B5EF4-FFF2-40B4-BE49-F238E27FC236}">
                  <a16:creationId xmlns:a16="http://schemas.microsoft.com/office/drawing/2014/main" id="{63124C5D-AA72-46C7-A510-9B9432E2ACE5}"/>
                </a:ext>
              </a:extLst>
            </p:cNvPr>
            <p:cNvSpPr/>
            <p:nvPr/>
          </p:nvSpPr>
          <p:spPr>
            <a:xfrm>
              <a:off x="4863278" y="5024451"/>
              <a:ext cx="2453282" cy="1663969"/>
            </a:xfrm>
            <a:custGeom>
              <a:avLst/>
              <a:gdLst>
                <a:gd name="connsiteX0" fmla="*/ 532166 w 2453282"/>
                <a:gd name="connsiteY0" fmla="*/ 402375 h 1663969"/>
                <a:gd name="connsiteX1" fmla="*/ 574910 w 2453282"/>
                <a:gd name="connsiteY1" fmla="*/ 445291 h 1663969"/>
                <a:gd name="connsiteX2" fmla="*/ 561465 w 2453282"/>
                <a:gd name="connsiteY2" fmla="*/ 514150 h 1663969"/>
                <a:gd name="connsiteX3" fmla="*/ 489753 w 2453282"/>
                <a:gd name="connsiteY3" fmla="*/ 661646 h 1663969"/>
                <a:gd name="connsiteX4" fmla="*/ 455935 w 2453282"/>
                <a:gd name="connsiteY4" fmla="*/ 913450 h 1663969"/>
                <a:gd name="connsiteX5" fmla="*/ 455935 w 2453282"/>
                <a:gd name="connsiteY5" fmla="*/ 948898 h 1663969"/>
                <a:gd name="connsiteX6" fmla="*/ 565946 w 2453282"/>
                <a:gd name="connsiteY6" fmla="*/ 741914 h 1663969"/>
                <a:gd name="connsiteX7" fmla="*/ 622989 w 2453282"/>
                <a:gd name="connsiteY7" fmla="*/ 553672 h 1663969"/>
                <a:gd name="connsiteX8" fmla="*/ 653141 w 2453282"/>
                <a:gd name="connsiteY8" fmla="*/ 499074 h 1663969"/>
                <a:gd name="connsiteX9" fmla="*/ 711406 w 2453282"/>
                <a:gd name="connsiteY9" fmla="*/ 480739 h 1663969"/>
                <a:gd name="connsiteX10" fmla="*/ 736667 w 2453282"/>
                <a:gd name="connsiteY10" fmla="*/ 527595 h 1663969"/>
                <a:gd name="connsiteX11" fmla="*/ 718739 w 2453282"/>
                <a:gd name="connsiteY11" fmla="*/ 674277 h 1663969"/>
                <a:gd name="connsiteX12" fmla="*/ 650289 w 2453282"/>
                <a:gd name="connsiteY12" fmla="*/ 970899 h 1663969"/>
                <a:gd name="connsiteX13" fmla="*/ 595282 w 2453282"/>
                <a:gd name="connsiteY13" fmla="*/ 1278931 h 1663969"/>
                <a:gd name="connsiteX14" fmla="*/ 595282 w 2453282"/>
                <a:gd name="connsiteY14" fmla="*/ 1287080 h 1663969"/>
                <a:gd name="connsiteX15" fmla="*/ 602617 w 2453282"/>
                <a:gd name="connsiteY15" fmla="*/ 1276079 h 1663969"/>
                <a:gd name="connsiteX16" fmla="*/ 709776 w 2453282"/>
                <a:gd name="connsiteY16" fmla="*/ 1009607 h 1663969"/>
                <a:gd name="connsiteX17" fmla="*/ 828751 w 2453282"/>
                <a:gd name="connsiteY17" fmla="*/ 915487 h 1663969"/>
                <a:gd name="connsiteX18" fmla="*/ 880905 w 2453282"/>
                <a:gd name="connsiteY18" fmla="*/ 919154 h 1663969"/>
                <a:gd name="connsiteX19" fmla="*/ 891498 w 2453282"/>
                <a:gd name="connsiteY19" fmla="*/ 941971 h 1663969"/>
                <a:gd name="connsiteX20" fmla="*/ 774153 w 2453282"/>
                <a:gd name="connsiteY20" fmla="*/ 1252039 h 1663969"/>
                <a:gd name="connsiteX21" fmla="*/ 642954 w 2453282"/>
                <a:gd name="connsiteY21" fmla="*/ 1508732 h 1663969"/>
                <a:gd name="connsiteX22" fmla="*/ 585912 w 2453282"/>
                <a:gd name="connsiteY22" fmla="*/ 1573516 h 1663969"/>
                <a:gd name="connsiteX23" fmla="*/ 506052 w 2453282"/>
                <a:gd name="connsiteY23" fmla="*/ 1650524 h 1663969"/>
                <a:gd name="connsiteX24" fmla="*/ 484457 w 2453282"/>
                <a:gd name="connsiteY24" fmla="*/ 1663969 h 1663969"/>
                <a:gd name="connsiteX25" fmla="*/ 19557 w 2453282"/>
                <a:gd name="connsiteY25" fmla="*/ 1447207 h 1663969"/>
                <a:gd name="connsiteX26" fmla="*/ 0 w 2453282"/>
                <a:gd name="connsiteY26" fmla="*/ 1437428 h 1663969"/>
                <a:gd name="connsiteX27" fmla="*/ 13039 w 2453282"/>
                <a:gd name="connsiteY27" fmla="*/ 1040574 h 1663969"/>
                <a:gd name="connsiteX28" fmla="*/ 57450 w 2453282"/>
                <a:gd name="connsiteY28" fmla="*/ 669795 h 1663969"/>
                <a:gd name="connsiteX29" fmla="*/ 104714 w 2453282"/>
                <a:gd name="connsiteY29" fmla="*/ 560599 h 1663969"/>
                <a:gd name="connsiteX30" fmla="*/ 152793 w 2453282"/>
                <a:gd name="connsiteY30" fmla="*/ 532485 h 1663969"/>
                <a:gd name="connsiteX31" fmla="*/ 191909 w 2453282"/>
                <a:gd name="connsiteY31" fmla="*/ 583009 h 1663969"/>
                <a:gd name="connsiteX32" fmla="*/ 185389 w 2453282"/>
                <a:gd name="connsiteY32" fmla="*/ 651460 h 1663969"/>
                <a:gd name="connsiteX33" fmla="*/ 235913 w 2453282"/>
                <a:gd name="connsiteY33" fmla="*/ 574453 h 1663969"/>
                <a:gd name="connsiteX34" fmla="*/ 314551 w 2453282"/>
                <a:gd name="connsiteY34" fmla="*/ 476257 h 1663969"/>
                <a:gd name="connsiteX35" fmla="*/ 354888 w 2453282"/>
                <a:gd name="connsiteY35" fmla="*/ 445698 h 1663969"/>
                <a:gd name="connsiteX36" fmla="*/ 424154 w 2453282"/>
                <a:gd name="connsiteY36" fmla="*/ 491741 h 1663969"/>
                <a:gd name="connsiteX37" fmla="*/ 475900 w 2453282"/>
                <a:gd name="connsiteY37" fmla="*/ 431845 h 1663969"/>
                <a:gd name="connsiteX38" fmla="*/ 508496 w 2453282"/>
                <a:gd name="connsiteY38" fmla="*/ 408213 h 1663969"/>
                <a:gd name="connsiteX39" fmla="*/ 532166 w 2453282"/>
                <a:gd name="connsiteY39" fmla="*/ 402375 h 1663969"/>
                <a:gd name="connsiteX40" fmla="*/ 2040094 w 2453282"/>
                <a:gd name="connsiteY40" fmla="*/ 1578 h 1663969"/>
                <a:gd name="connsiteX41" fmla="*/ 2089803 w 2453282"/>
                <a:gd name="connsiteY41" fmla="*/ 22358 h 1663969"/>
                <a:gd name="connsiteX42" fmla="*/ 2134622 w 2453282"/>
                <a:gd name="connsiteY42" fmla="*/ 98959 h 1663969"/>
                <a:gd name="connsiteX43" fmla="*/ 2141957 w 2453282"/>
                <a:gd name="connsiteY43" fmla="*/ 116071 h 1663969"/>
                <a:gd name="connsiteX44" fmla="*/ 2172515 w 2453282"/>
                <a:gd name="connsiteY44" fmla="*/ 73697 h 1663969"/>
                <a:gd name="connsiteX45" fmla="*/ 2223854 w 2453282"/>
                <a:gd name="connsiteY45" fmla="*/ 90810 h 1663969"/>
                <a:gd name="connsiteX46" fmla="*/ 2273562 w 2453282"/>
                <a:gd name="connsiteY46" fmla="*/ 167002 h 1663969"/>
                <a:gd name="connsiteX47" fmla="*/ 2326530 w 2453282"/>
                <a:gd name="connsiteY47" fmla="*/ 307164 h 1663969"/>
                <a:gd name="connsiteX48" fmla="*/ 2333864 w 2453282"/>
                <a:gd name="connsiteY48" fmla="*/ 328352 h 1663969"/>
                <a:gd name="connsiteX49" fmla="*/ 2338346 w 2453282"/>
                <a:gd name="connsiteY49" fmla="*/ 282718 h 1663969"/>
                <a:gd name="connsiteX50" fmla="*/ 2350570 w 2453282"/>
                <a:gd name="connsiteY50" fmla="*/ 250937 h 1663969"/>
                <a:gd name="connsiteX51" fmla="*/ 2396611 w 2453282"/>
                <a:gd name="connsiteY51" fmla="*/ 222823 h 1663969"/>
                <a:gd name="connsiteX52" fmla="*/ 2432874 w 2453282"/>
                <a:gd name="connsiteY52" fmla="*/ 257049 h 1663969"/>
                <a:gd name="connsiteX53" fmla="*/ 2453247 w 2453282"/>
                <a:gd name="connsiteY53" fmla="*/ 394766 h 1663969"/>
                <a:gd name="connsiteX54" fmla="*/ 2414132 w 2453282"/>
                <a:gd name="connsiteY54" fmla="*/ 698723 h 1663969"/>
                <a:gd name="connsiteX55" fmla="*/ 2327346 w 2453282"/>
                <a:gd name="connsiteY55" fmla="*/ 1097208 h 1663969"/>
                <a:gd name="connsiteX56" fmla="*/ 2326123 w 2453282"/>
                <a:gd name="connsiteY56" fmla="*/ 1107393 h 1663969"/>
                <a:gd name="connsiteX57" fmla="*/ 2176590 w 2453282"/>
                <a:gd name="connsiteY57" fmla="*/ 1159140 h 1663969"/>
                <a:gd name="connsiteX58" fmla="*/ 1839222 w 2453282"/>
                <a:gd name="connsiteY58" fmla="*/ 1271596 h 1663969"/>
                <a:gd name="connsiteX59" fmla="*/ 1813146 w 2453282"/>
                <a:gd name="connsiteY59" fmla="*/ 1276892 h 1663969"/>
                <a:gd name="connsiteX60" fmla="*/ 1672983 w 2453282"/>
                <a:gd name="connsiteY60" fmla="*/ 1034868 h 1663969"/>
                <a:gd name="connsiteX61" fmla="*/ 1617570 w 2453282"/>
                <a:gd name="connsiteY61" fmla="*/ 796918 h 1663969"/>
                <a:gd name="connsiteX62" fmla="*/ 1597198 w 2453282"/>
                <a:gd name="connsiteY62" fmla="*/ 527187 h 1663969"/>
                <a:gd name="connsiteX63" fmla="*/ 1579270 w 2453282"/>
                <a:gd name="connsiteY63" fmla="*/ 442031 h 1663969"/>
                <a:gd name="connsiteX64" fmla="*/ 1598013 w 2453282"/>
                <a:gd name="connsiteY64" fmla="*/ 416768 h 1663969"/>
                <a:gd name="connsiteX65" fmla="*/ 1695801 w 2453282"/>
                <a:gd name="connsiteY65" fmla="*/ 466478 h 1663969"/>
                <a:gd name="connsiteX66" fmla="*/ 1752029 w 2453282"/>
                <a:gd name="connsiteY66" fmla="*/ 612344 h 1663969"/>
                <a:gd name="connsiteX67" fmla="*/ 1772808 w 2453282"/>
                <a:gd name="connsiteY67" fmla="*/ 812401 h 1663969"/>
                <a:gd name="connsiteX68" fmla="*/ 1777290 w 2453282"/>
                <a:gd name="connsiteY68" fmla="*/ 842145 h 1663969"/>
                <a:gd name="connsiteX69" fmla="*/ 1787883 w 2453282"/>
                <a:gd name="connsiteY69" fmla="*/ 761878 h 1663969"/>
                <a:gd name="connsiteX70" fmla="*/ 1809886 w 2453282"/>
                <a:gd name="connsiteY70" fmla="*/ 251751 h 1663969"/>
                <a:gd name="connsiteX71" fmla="*/ 1824962 w 2453282"/>
                <a:gd name="connsiteY71" fmla="*/ 92032 h 1663969"/>
                <a:gd name="connsiteX72" fmla="*/ 1834741 w 2453282"/>
                <a:gd name="connsiteY72" fmla="*/ 61066 h 1663969"/>
                <a:gd name="connsiteX73" fmla="*/ 1906859 w 2453282"/>
                <a:gd name="connsiteY73" fmla="*/ 50065 h 1663969"/>
                <a:gd name="connsiteX74" fmla="*/ 1934972 w 2453282"/>
                <a:gd name="connsiteY74" fmla="*/ 135222 h 1663969"/>
                <a:gd name="connsiteX75" fmla="*/ 1943529 w 2453282"/>
                <a:gd name="connsiteY75" fmla="*/ 336501 h 1663969"/>
                <a:gd name="connsiteX76" fmla="*/ 1996905 w 2453282"/>
                <a:gd name="connsiteY76" fmla="*/ 549597 h 1663969"/>
                <a:gd name="connsiteX77" fmla="*/ 2040094 w 2453282"/>
                <a:gd name="connsiteY77" fmla="*/ 305942 h 1663969"/>
                <a:gd name="connsiteX78" fmla="*/ 2006683 w 2453282"/>
                <a:gd name="connsiteY78" fmla="*/ 122183 h 1663969"/>
                <a:gd name="connsiteX79" fmla="*/ 2003424 w 2453282"/>
                <a:gd name="connsiteY79" fmla="*/ 43953 h 1663969"/>
                <a:gd name="connsiteX80" fmla="*/ 2040094 w 2453282"/>
                <a:gd name="connsiteY80" fmla="*/ 1578 h 166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53282" h="1663969">
                  <a:moveTo>
                    <a:pt x="532166" y="402375"/>
                  </a:moveTo>
                  <a:cubicBezTo>
                    <a:pt x="554436" y="402126"/>
                    <a:pt x="571549" y="418093"/>
                    <a:pt x="574910" y="445291"/>
                  </a:cubicBezTo>
                  <a:cubicBezTo>
                    <a:pt x="577762" y="469738"/>
                    <a:pt x="571650" y="492555"/>
                    <a:pt x="561465" y="514150"/>
                  </a:cubicBezTo>
                  <a:cubicBezTo>
                    <a:pt x="537833" y="563451"/>
                    <a:pt x="512164" y="611938"/>
                    <a:pt x="489753" y="661646"/>
                  </a:cubicBezTo>
                  <a:cubicBezTo>
                    <a:pt x="454305" y="741914"/>
                    <a:pt x="453898" y="827478"/>
                    <a:pt x="455935" y="913450"/>
                  </a:cubicBezTo>
                  <a:cubicBezTo>
                    <a:pt x="456342" y="923228"/>
                    <a:pt x="455935" y="933414"/>
                    <a:pt x="455935" y="948898"/>
                  </a:cubicBezTo>
                  <a:cubicBezTo>
                    <a:pt x="503606" y="881261"/>
                    <a:pt x="542722" y="815662"/>
                    <a:pt x="565946" y="741914"/>
                  </a:cubicBezTo>
                  <a:cubicBezTo>
                    <a:pt x="585504" y="679166"/>
                    <a:pt x="603840" y="616419"/>
                    <a:pt x="622989" y="553672"/>
                  </a:cubicBezTo>
                  <a:cubicBezTo>
                    <a:pt x="629101" y="533707"/>
                    <a:pt x="638065" y="514557"/>
                    <a:pt x="653141" y="499074"/>
                  </a:cubicBezTo>
                  <a:cubicBezTo>
                    <a:pt x="669031" y="482369"/>
                    <a:pt x="688181" y="472590"/>
                    <a:pt x="711406" y="480739"/>
                  </a:cubicBezTo>
                  <a:cubicBezTo>
                    <a:pt x="733001" y="488481"/>
                    <a:pt x="735445" y="508853"/>
                    <a:pt x="736667" y="527595"/>
                  </a:cubicBezTo>
                  <a:cubicBezTo>
                    <a:pt x="740334" y="577304"/>
                    <a:pt x="729741" y="626198"/>
                    <a:pt x="718739" y="674277"/>
                  </a:cubicBezTo>
                  <a:cubicBezTo>
                    <a:pt x="696330" y="773287"/>
                    <a:pt x="671069" y="871482"/>
                    <a:pt x="650289" y="970899"/>
                  </a:cubicBezTo>
                  <a:cubicBezTo>
                    <a:pt x="629101" y="1072762"/>
                    <a:pt x="611173" y="1175846"/>
                    <a:pt x="595282" y="1278931"/>
                  </a:cubicBezTo>
                  <a:cubicBezTo>
                    <a:pt x="594876" y="1281375"/>
                    <a:pt x="595282" y="1284227"/>
                    <a:pt x="595282" y="1287080"/>
                  </a:cubicBezTo>
                  <a:cubicBezTo>
                    <a:pt x="601802" y="1285857"/>
                    <a:pt x="601394" y="1280560"/>
                    <a:pt x="602617" y="1276079"/>
                  </a:cubicBezTo>
                  <a:cubicBezTo>
                    <a:pt x="633583" y="1185217"/>
                    <a:pt x="660474" y="1092727"/>
                    <a:pt x="709776" y="1009607"/>
                  </a:cubicBezTo>
                  <a:cubicBezTo>
                    <a:pt x="737075" y="963566"/>
                    <a:pt x="772930" y="926895"/>
                    <a:pt x="828751" y="915487"/>
                  </a:cubicBezTo>
                  <a:cubicBezTo>
                    <a:pt x="846678" y="911819"/>
                    <a:pt x="864199" y="913857"/>
                    <a:pt x="880905" y="919154"/>
                  </a:cubicBezTo>
                  <a:cubicBezTo>
                    <a:pt x="891090" y="922414"/>
                    <a:pt x="899240" y="928524"/>
                    <a:pt x="891498" y="941971"/>
                  </a:cubicBezTo>
                  <a:cubicBezTo>
                    <a:pt x="834048" y="1038536"/>
                    <a:pt x="810009" y="1147732"/>
                    <a:pt x="774153" y="1252039"/>
                  </a:cubicBezTo>
                  <a:cubicBezTo>
                    <a:pt x="742779" y="1344123"/>
                    <a:pt x="704886" y="1432539"/>
                    <a:pt x="642954" y="1508732"/>
                  </a:cubicBezTo>
                  <a:cubicBezTo>
                    <a:pt x="623804" y="1530327"/>
                    <a:pt x="605061" y="1551921"/>
                    <a:pt x="585912" y="1573516"/>
                  </a:cubicBezTo>
                  <a:cubicBezTo>
                    <a:pt x="559427" y="1599185"/>
                    <a:pt x="532536" y="1625261"/>
                    <a:pt x="506052" y="1650524"/>
                  </a:cubicBezTo>
                  <a:cubicBezTo>
                    <a:pt x="499940" y="1656636"/>
                    <a:pt x="494236" y="1663969"/>
                    <a:pt x="484457" y="1663969"/>
                  </a:cubicBezTo>
                  <a:cubicBezTo>
                    <a:pt x="329626" y="1591851"/>
                    <a:pt x="174388" y="1519733"/>
                    <a:pt x="19557" y="1447207"/>
                  </a:cubicBezTo>
                  <a:cubicBezTo>
                    <a:pt x="13446" y="1443947"/>
                    <a:pt x="6520" y="1440688"/>
                    <a:pt x="0" y="1437428"/>
                  </a:cubicBezTo>
                  <a:cubicBezTo>
                    <a:pt x="3260" y="1305007"/>
                    <a:pt x="4889" y="1172994"/>
                    <a:pt x="13039" y="1040574"/>
                  </a:cubicBezTo>
                  <a:cubicBezTo>
                    <a:pt x="20780" y="916302"/>
                    <a:pt x="26077" y="791215"/>
                    <a:pt x="57450" y="669795"/>
                  </a:cubicBezTo>
                  <a:cubicBezTo>
                    <a:pt x="67229" y="631087"/>
                    <a:pt x="81083" y="593602"/>
                    <a:pt x="104714" y="560599"/>
                  </a:cubicBezTo>
                  <a:cubicBezTo>
                    <a:pt x="116530" y="543894"/>
                    <a:pt x="130384" y="529633"/>
                    <a:pt x="152793" y="532485"/>
                  </a:cubicBezTo>
                  <a:cubicBezTo>
                    <a:pt x="169092" y="534522"/>
                    <a:pt x="188649" y="561006"/>
                    <a:pt x="191909" y="583009"/>
                  </a:cubicBezTo>
                  <a:cubicBezTo>
                    <a:pt x="195168" y="606233"/>
                    <a:pt x="190686" y="628643"/>
                    <a:pt x="185389" y="651460"/>
                  </a:cubicBezTo>
                  <a:cubicBezTo>
                    <a:pt x="202094" y="625791"/>
                    <a:pt x="218800" y="599714"/>
                    <a:pt x="235913" y="574453"/>
                  </a:cubicBezTo>
                  <a:cubicBezTo>
                    <a:pt x="259545" y="539411"/>
                    <a:pt x="284400" y="506001"/>
                    <a:pt x="314551" y="476257"/>
                  </a:cubicBezTo>
                  <a:cubicBezTo>
                    <a:pt x="326774" y="464034"/>
                    <a:pt x="340220" y="453847"/>
                    <a:pt x="354888" y="445698"/>
                  </a:cubicBezTo>
                  <a:cubicBezTo>
                    <a:pt x="394004" y="424918"/>
                    <a:pt x="425784" y="445291"/>
                    <a:pt x="424154" y="491741"/>
                  </a:cubicBezTo>
                  <a:cubicBezTo>
                    <a:pt x="442489" y="470961"/>
                    <a:pt x="456750" y="449366"/>
                    <a:pt x="475900" y="431845"/>
                  </a:cubicBezTo>
                  <a:cubicBezTo>
                    <a:pt x="486086" y="422881"/>
                    <a:pt x="496273" y="413917"/>
                    <a:pt x="508496" y="408213"/>
                  </a:cubicBezTo>
                  <a:cubicBezTo>
                    <a:pt x="516747" y="404343"/>
                    <a:pt x="524743" y="402458"/>
                    <a:pt x="532166" y="402375"/>
                  </a:cubicBezTo>
                  <a:close/>
                  <a:moveTo>
                    <a:pt x="2040094" y="1578"/>
                  </a:moveTo>
                  <a:cubicBezTo>
                    <a:pt x="2061282" y="-4533"/>
                    <a:pt x="2076358" y="8098"/>
                    <a:pt x="2089803" y="22358"/>
                  </a:cubicBezTo>
                  <a:cubicBezTo>
                    <a:pt x="2110175" y="44768"/>
                    <a:pt x="2121991" y="72067"/>
                    <a:pt x="2134622" y="98959"/>
                  </a:cubicBezTo>
                  <a:cubicBezTo>
                    <a:pt x="2136659" y="103440"/>
                    <a:pt x="2138696" y="108330"/>
                    <a:pt x="2141957" y="116071"/>
                  </a:cubicBezTo>
                  <a:cubicBezTo>
                    <a:pt x="2143994" y="93662"/>
                    <a:pt x="2154179" y="79401"/>
                    <a:pt x="2172515" y="73697"/>
                  </a:cubicBezTo>
                  <a:cubicBezTo>
                    <a:pt x="2192887" y="67993"/>
                    <a:pt x="2209593" y="76142"/>
                    <a:pt x="2223854" y="90810"/>
                  </a:cubicBezTo>
                  <a:cubicBezTo>
                    <a:pt x="2245855" y="112811"/>
                    <a:pt x="2260524" y="139296"/>
                    <a:pt x="2273562" y="167002"/>
                  </a:cubicBezTo>
                  <a:cubicBezTo>
                    <a:pt x="2294750" y="212230"/>
                    <a:pt x="2311047" y="259494"/>
                    <a:pt x="2326530" y="307164"/>
                  </a:cubicBezTo>
                  <a:cubicBezTo>
                    <a:pt x="2328567" y="313276"/>
                    <a:pt x="2330605" y="319388"/>
                    <a:pt x="2333864" y="328352"/>
                  </a:cubicBezTo>
                  <a:cubicBezTo>
                    <a:pt x="2335494" y="310831"/>
                    <a:pt x="2336717" y="296571"/>
                    <a:pt x="2338346" y="282718"/>
                  </a:cubicBezTo>
                  <a:cubicBezTo>
                    <a:pt x="2339976" y="271310"/>
                    <a:pt x="2343643" y="260308"/>
                    <a:pt x="2350570" y="250937"/>
                  </a:cubicBezTo>
                  <a:cubicBezTo>
                    <a:pt x="2361978" y="235046"/>
                    <a:pt x="2376239" y="221193"/>
                    <a:pt x="2396611" y="222823"/>
                  </a:cubicBezTo>
                  <a:cubicBezTo>
                    <a:pt x="2416577" y="224046"/>
                    <a:pt x="2425948" y="240343"/>
                    <a:pt x="2432874" y="257049"/>
                  </a:cubicBezTo>
                  <a:cubicBezTo>
                    <a:pt x="2450802" y="301460"/>
                    <a:pt x="2453654" y="347910"/>
                    <a:pt x="2453247" y="394766"/>
                  </a:cubicBezTo>
                  <a:cubicBezTo>
                    <a:pt x="2451617" y="497443"/>
                    <a:pt x="2432874" y="598083"/>
                    <a:pt x="2414132" y="698723"/>
                  </a:cubicBezTo>
                  <a:cubicBezTo>
                    <a:pt x="2389278" y="832366"/>
                    <a:pt x="2359126" y="965195"/>
                    <a:pt x="2327346" y="1097208"/>
                  </a:cubicBezTo>
                  <a:cubicBezTo>
                    <a:pt x="2326530" y="1100467"/>
                    <a:pt x="2326530" y="1104135"/>
                    <a:pt x="2326123" y="1107393"/>
                  </a:cubicBezTo>
                  <a:cubicBezTo>
                    <a:pt x="2276414" y="1124507"/>
                    <a:pt x="2226706" y="1142434"/>
                    <a:pt x="2176590" y="1159140"/>
                  </a:cubicBezTo>
                  <a:cubicBezTo>
                    <a:pt x="2064134" y="1197032"/>
                    <a:pt x="1951678" y="1234517"/>
                    <a:pt x="1839222" y="1271596"/>
                  </a:cubicBezTo>
                  <a:cubicBezTo>
                    <a:pt x="1831074" y="1275263"/>
                    <a:pt x="1822924" y="1282189"/>
                    <a:pt x="1813146" y="1276892"/>
                  </a:cubicBezTo>
                  <a:cubicBezTo>
                    <a:pt x="1763030" y="1198255"/>
                    <a:pt x="1711283" y="1120432"/>
                    <a:pt x="1672983" y="1034868"/>
                  </a:cubicBezTo>
                  <a:cubicBezTo>
                    <a:pt x="1639165" y="959083"/>
                    <a:pt x="1623682" y="879223"/>
                    <a:pt x="1617570" y="796918"/>
                  </a:cubicBezTo>
                  <a:cubicBezTo>
                    <a:pt x="1611051" y="706872"/>
                    <a:pt x="1605347" y="616826"/>
                    <a:pt x="1597198" y="527187"/>
                  </a:cubicBezTo>
                  <a:cubicBezTo>
                    <a:pt x="1594754" y="498259"/>
                    <a:pt x="1585790" y="470144"/>
                    <a:pt x="1579270" y="442031"/>
                  </a:cubicBezTo>
                  <a:cubicBezTo>
                    <a:pt x="1574789" y="422880"/>
                    <a:pt x="1578048" y="416768"/>
                    <a:pt x="1598013" y="416768"/>
                  </a:cubicBezTo>
                  <a:cubicBezTo>
                    <a:pt x="1639165" y="416768"/>
                    <a:pt x="1670539" y="435919"/>
                    <a:pt x="1695801" y="466478"/>
                  </a:cubicBezTo>
                  <a:cubicBezTo>
                    <a:pt x="1730841" y="508852"/>
                    <a:pt x="1742250" y="560191"/>
                    <a:pt x="1752029" y="612344"/>
                  </a:cubicBezTo>
                  <a:cubicBezTo>
                    <a:pt x="1763844" y="678351"/>
                    <a:pt x="1768734" y="745580"/>
                    <a:pt x="1772808" y="812401"/>
                  </a:cubicBezTo>
                  <a:cubicBezTo>
                    <a:pt x="1773623" y="822587"/>
                    <a:pt x="1774846" y="832366"/>
                    <a:pt x="1777290" y="842145"/>
                  </a:cubicBezTo>
                  <a:cubicBezTo>
                    <a:pt x="1785031" y="816068"/>
                    <a:pt x="1785847" y="788769"/>
                    <a:pt x="1787883" y="761878"/>
                  </a:cubicBezTo>
                  <a:cubicBezTo>
                    <a:pt x="1802552" y="591972"/>
                    <a:pt x="1809886" y="422066"/>
                    <a:pt x="1809886" y="251751"/>
                  </a:cubicBezTo>
                  <a:cubicBezTo>
                    <a:pt x="1809886" y="198376"/>
                    <a:pt x="1811923" y="144593"/>
                    <a:pt x="1824962" y="92032"/>
                  </a:cubicBezTo>
                  <a:cubicBezTo>
                    <a:pt x="1827406" y="81438"/>
                    <a:pt x="1830258" y="70845"/>
                    <a:pt x="1834741" y="61066"/>
                  </a:cubicBezTo>
                  <a:cubicBezTo>
                    <a:pt x="1850223" y="28063"/>
                    <a:pt x="1881190" y="23173"/>
                    <a:pt x="1906859" y="50065"/>
                  </a:cubicBezTo>
                  <a:cubicBezTo>
                    <a:pt x="1929269" y="73697"/>
                    <a:pt x="1933343" y="104663"/>
                    <a:pt x="1934972" y="135222"/>
                  </a:cubicBezTo>
                  <a:cubicBezTo>
                    <a:pt x="1938639" y="202043"/>
                    <a:pt x="1939455" y="269272"/>
                    <a:pt x="1943529" y="336501"/>
                  </a:cubicBezTo>
                  <a:cubicBezTo>
                    <a:pt x="1948011" y="409027"/>
                    <a:pt x="1969606" y="477886"/>
                    <a:pt x="1996905" y="549597"/>
                  </a:cubicBezTo>
                  <a:cubicBezTo>
                    <a:pt x="2020945" y="466885"/>
                    <a:pt x="2043762" y="388654"/>
                    <a:pt x="2040094" y="305942"/>
                  </a:cubicBezTo>
                  <a:cubicBezTo>
                    <a:pt x="2037242" y="243195"/>
                    <a:pt x="2019314" y="183300"/>
                    <a:pt x="2006683" y="122183"/>
                  </a:cubicBezTo>
                  <a:cubicBezTo>
                    <a:pt x="2001387" y="96106"/>
                    <a:pt x="1996090" y="70437"/>
                    <a:pt x="2003424" y="43953"/>
                  </a:cubicBezTo>
                  <a:cubicBezTo>
                    <a:pt x="2009128" y="23581"/>
                    <a:pt x="2019314" y="7690"/>
                    <a:pt x="2040094" y="1578"/>
                  </a:cubicBezTo>
                  <a:close/>
                </a:path>
              </a:pathLst>
            </a:custGeom>
            <a:solidFill>
              <a:srgbClr val="FDCA93"/>
            </a:solidFill>
            <a:ln w="4251" cap="flat">
              <a:noFill/>
              <a:prstDash val="solid"/>
              <a:miter/>
            </a:ln>
          </p:spPr>
          <p:txBody>
            <a:bodyPr wrap="square" rtlCol="0" anchor="ctr">
              <a:noAutofit/>
            </a:bodyPr>
            <a:lstStyle/>
            <a:p>
              <a:endParaRPr lang="en-US"/>
            </a:p>
          </p:txBody>
        </p:sp>
        <p:sp>
          <p:nvSpPr>
            <p:cNvPr id="8" name="Freeform: Shape 29">
              <a:extLst>
                <a:ext uri="{FF2B5EF4-FFF2-40B4-BE49-F238E27FC236}">
                  <a16:creationId xmlns:a16="http://schemas.microsoft.com/office/drawing/2014/main" id="{C63D2859-6DCD-453A-8471-6974BCBB5C4A}"/>
                </a:ext>
              </a:extLst>
            </p:cNvPr>
            <p:cNvSpPr/>
            <p:nvPr/>
          </p:nvSpPr>
          <p:spPr>
            <a:xfrm>
              <a:off x="4805835" y="3545770"/>
              <a:ext cx="2650044" cy="1059772"/>
            </a:xfrm>
            <a:custGeom>
              <a:avLst/>
              <a:gdLst>
                <a:gd name="connsiteX0" fmla="*/ 2748080 w 2769805"/>
                <a:gd name="connsiteY0" fmla="*/ 0 h 1107666"/>
                <a:gd name="connsiteX1" fmla="*/ 2769374 w 2769805"/>
                <a:gd name="connsiteY1" fmla="*/ 22571 h 1107666"/>
                <a:gd name="connsiteX2" fmla="*/ 2667167 w 2769805"/>
                <a:gd name="connsiteY2" fmla="*/ 1082541 h 1107666"/>
                <a:gd name="connsiteX3" fmla="*/ 2647577 w 2769805"/>
                <a:gd name="connsiteY3" fmla="*/ 1101279 h 1107666"/>
                <a:gd name="connsiteX4" fmla="*/ 135843 w 2769805"/>
                <a:gd name="connsiteY4" fmla="*/ 1107667 h 1107666"/>
                <a:gd name="connsiteX5" fmla="*/ 110717 w 2769805"/>
                <a:gd name="connsiteY5" fmla="*/ 1085096 h 1107666"/>
                <a:gd name="connsiteX6" fmla="*/ 5529 w 2769805"/>
                <a:gd name="connsiteY6" fmla="*/ 48974 h 1107666"/>
                <a:gd name="connsiteX7" fmla="*/ 3826 w 2769805"/>
                <a:gd name="connsiteY7" fmla="*/ 11072 h 1107666"/>
                <a:gd name="connsiteX8" fmla="*/ 43005 w 2769805"/>
                <a:gd name="connsiteY8" fmla="*/ 8091 h 1107666"/>
                <a:gd name="connsiteX9" fmla="*/ 2748080 w 2769805"/>
                <a:gd name="connsiteY9" fmla="*/ 0 h 110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805" h="1107666">
                  <a:moveTo>
                    <a:pt x="2748080" y="0"/>
                  </a:moveTo>
                  <a:cubicBezTo>
                    <a:pt x="2765966" y="0"/>
                    <a:pt x="2771503" y="2129"/>
                    <a:pt x="2769374" y="22571"/>
                  </a:cubicBezTo>
                  <a:cubicBezTo>
                    <a:pt x="2758301" y="121797"/>
                    <a:pt x="2671851" y="1019088"/>
                    <a:pt x="2667167" y="1082541"/>
                  </a:cubicBezTo>
                  <a:cubicBezTo>
                    <a:pt x="2665889" y="1097446"/>
                    <a:pt x="2662056" y="1101279"/>
                    <a:pt x="2647577" y="1101279"/>
                  </a:cubicBezTo>
                  <a:cubicBezTo>
                    <a:pt x="2514282" y="1101279"/>
                    <a:pt x="256362" y="1106815"/>
                    <a:pt x="135843" y="1107667"/>
                  </a:cubicBezTo>
                  <a:cubicBezTo>
                    <a:pt x="118382" y="1107667"/>
                    <a:pt x="112420" y="1104260"/>
                    <a:pt x="110717" y="1085096"/>
                  </a:cubicBezTo>
                  <a:cubicBezTo>
                    <a:pt x="103051" y="994814"/>
                    <a:pt x="14046" y="140109"/>
                    <a:pt x="5529" y="48974"/>
                  </a:cubicBezTo>
                  <a:cubicBezTo>
                    <a:pt x="4251" y="36198"/>
                    <a:pt x="-5118" y="18738"/>
                    <a:pt x="3826" y="11072"/>
                  </a:cubicBezTo>
                  <a:cubicBezTo>
                    <a:pt x="11917" y="4259"/>
                    <a:pt x="29377" y="8517"/>
                    <a:pt x="43005" y="8091"/>
                  </a:cubicBezTo>
                  <a:cubicBezTo>
                    <a:pt x="111569" y="8091"/>
                    <a:pt x="2492563" y="1703"/>
                    <a:pt x="2748080" y="0"/>
                  </a:cubicBezTo>
                  <a:close/>
                </a:path>
              </a:pathLst>
            </a:custGeom>
            <a:solidFill>
              <a:schemeClr val="accent4"/>
            </a:solidFill>
            <a:ln w="4251" cap="flat">
              <a:noFill/>
              <a:prstDash val="solid"/>
              <a:miter/>
            </a:ln>
          </p:spPr>
          <p:txBody>
            <a:bodyPr rtlCol="0" anchor="ctr"/>
            <a:lstStyle/>
            <a:p>
              <a:endParaRPr lang="en-US"/>
            </a:p>
          </p:txBody>
        </p:sp>
        <p:sp>
          <p:nvSpPr>
            <p:cNvPr id="9" name="Freeform: Shape 30">
              <a:extLst>
                <a:ext uri="{FF2B5EF4-FFF2-40B4-BE49-F238E27FC236}">
                  <a16:creationId xmlns:a16="http://schemas.microsoft.com/office/drawing/2014/main" id="{CC9BC5E4-350F-4E29-9DBE-61F8CC9855A1}"/>
                </a:ext>
              </a:extLst>
            </p:cNvPr>
            <p:cNvSpPr/>
            <p:nvPr/>
          </p:nvSpPr>
          <p:spPr>
            <a:xfrm>
              <a:off x="5816361" y="3545771"/>
              <a:ext cx="1639520" cy="1056893"/>
            </a:xfrm>
            <a:custGeom>
              <a:avLst/>
              <a:gdLst>
                <a:gd name="connsiteX0" fmla="*/ 1492947 w 1513733"/>
                <a:gd name="connsiteY0" fmla="*/ 0 h 1056893"/>
                <a:gd name="connsiteX1" fmla="*/ 1513321 w 1513733"/>
                <a:gd name="connsiteY1" fmla="*/ 21595 h 1056893"/>
                <a:gd name="connsiteX2" fmla="*/ 1415533 w 1513733"/>
                <a:gd name="connsiteY2" fmla="*/ 1035734 h 1056893"/>
                <a:gd name="connsiteX3" fmla="*/ 1396790 w 1513733"/>
                <a:gd name="connsiteY3" fmla="*/ 1053661 h 1056893"/>
                <a:gd name="connsiteX4" fmla="*/ 190641 w 1513733"/>
                <a:gd name="connsiteY4" fmla="*/ 1056412 h 1056893"/>
                <a:gd name="connsiteX5" fmla="*/ 0 w 1513733"/>
                <a:gd name="connsiteY5" fmla="*/ 1056893 h 1056893"/>
                <a:gd name="connsiteX6" fmla="*/ 938674 w 1513733"/>
                <a:gd name="connsiteY6" fmla="*/ 2073 h 1056893"/>
                <a:gd name="connsiteX7" fmla="*/ 994644 w 1513733"/>
                <a:gd name="connsiteY7" fmla="*/ 1897 h 1056893"/>
                <a:gd name="connsiteX8" fmla="*/ 1492947 w 1513733"/>
                <a:gd name="connsiteY8" fmla="*/ 0 h 105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733" h="1056893">
                  <a:moveTo>
                    <a:pt x="1492947" y="0"/>
                  </a:moveTo>
                  <a:cubicBezTo>
                    <a:pt x="1510060" y="0"/>
                    <a:pt x="1515358" y="2037"/>
                    <a:pt x="1513321" y="21595"/>
                  </a:cubicBezTo>
                  <a:cubicBezTo>
                    <a:pt x="1502727" y="116531"/>
                    <a:pt x="1420014" y="975024"/>
                    <a:pt x="1415533" y="1035734"/>
                  </a:cubicBezTo>
                  <a:cubicBezTo>
                    <a:pt x="1414310" y="1049994"/>
                    <a:pt x="1410643" y="1053661"/>
                    <a:pt x="1396790" y="1053661"/>
                  </a:cubicBezTo>
                  <a:cubicBezTo>
                    <a:pt x="1333024" y="1053661"/>
                    <a:pt x="761068" y="1054986"/>
                    <a:pt x="190641" y="1056412"/>
                  </a:cubicBezTo>
                  <a:lnTo>
                    <a:pt x="0" y="1056893"/>
                  </a:lnTo>
                  <a:lnTo>
                    <a:pt x="938674" y="2073"/>
                  </a:lnTo>
                  <a:lnTo>
                    <a:pt x="994644" y="1897"/>
                  </a:lnTo>
                  <a:cubicBezTo>
                    <a:pt x="1243615" y="1095"/>
                    <a:pt x="1431830" y="407"/>
                    <a:pt x="1492947" y="0"/>
                  </a:cubicBezTo>
                  <a:close/>
                </a:path>
              </a:pathLst>
            </a:custGeom>
            <a:solidFill>
              <a:schemeClr val="accent4">
                <a:lumMod val="75000"/>
              </a:schemeClr>
            </a:solidFill>
            <a:ln w="4251" cap="flat">
              <a:noFill/>
              <a:prstDash val="solid"/>
              <a:miter/>
            </a:ln>
          </p:spPr>
          <p:txBody>
            <a:bodyPr wrap="square" rtlCol="0" anchor="ctr">
              <a:noAutofit/>
            </a:bodyPr>
            <a:lstStyle/>
            <a:p>
              <a:endParaRPr lang="en-US"/>
            </a:p>
          </p:txBody>
        </p:sp>
      </p:grpSp>
      <p:sp>
        <p:nvSpPr>
          <p:cNvPr id="10" name="Rounded Rectangle 12">
            <a:extLst>
              <a:ext uri="{FF2B5EF4-FFF2-40B4-BE49-F238E27FC236}">
                <a16:creationId xmlns:a16="http://schemas.microsoft.com/office/drawing/2014/main" id="{EF41B1AB-9129-40C8-BE05-778AD66D2DAA}"/>
              </a:ext>
            </a:extLst>
          </p:cNvPr>
          <p:cNvSpPr>
            <a:spLocks noChangeAspect="1"/>
          </p:cNvSpPr>
          <p:nvPr/>
        </p:nvSpPr>
        <p:spPr>
          <a:xfrm>
            <a:off x="6514420" y="2605858"/>
            <a:ext cx="807568" cy="962362"/>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Rounded Rectangle 3">
            <a:extLst>
              <a:ext uri="{FF2B5EF4-FFF2-40B4-BE49-F238E27FC236}">
                <a16:creationId xmlns:a16="http://schemas.microsoft.com/office/drawing/2014/main" id="{1A93FB0F-BD05-4D0C-BA18-FC6C46E2C789}"/>
              </a:ext>
            </a:extLst>
          </p:cNvPr>
          <p:cNvSpPr/>
          <p:nvPr/>
        </p:nvSpPr>
        <p:spPr>
          <a:xfrm>
            <a:off x="4653074" y="2418985"/>
            <a:ext cx="1495868" cy="1217624"/>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cxnSp>
        <p:nvCxnSpPr>
          <p:cNvPr id="16" name="Straight Connector 19">
            <a:extLst>
              <a:ext uri="{FF2B5EF4-FFF2-40B4-BE49-F238E27FC236}">
                <a16:creationId xmlns:a16="http://schemas.microsoft.com/office/drawing/2014/main" id="{989FD5C3-1B39-46D0-BEFC-E16193BEE14D}"/>
              </a:ext>
            </a:extLst>
          </p:cNvPr>
          <p:cNvCxnSpPr>
            <a:cxnSpLocks/>
          </p:cNvCxnSpPr>
          <p:nvPr/>
        </p:nvCxnSpPr>
        <p:spPr>
          <a:xfrm flipV="1">
            <a:off x="7548058" y="4138679"/>
            <a:ext cx="883851" cy="35384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4">
            <a:extLst>
              <a:ext uri="{FF2B5EF4-FFF2-40B4-BE49-F238E27FC236}">
                <a16:creationId xmlns:a16="http://schemas.microsoft.com/office/drawing/2014/main" id="{71D47E62-DA22-4D03-BC65-5C50CE2BD850}"/>
              </a:ext>
            </a:extLst>
          </p:cNvPr>
          <p:cNvCxnSpPr>
            <a:cxnSpLocks/>
            <a:endCxn id="21" idx="3"/>
          </p:cNvCxnSpPr>
          <p:nvPr/>
        </p:nvCxnSpPr>
        <p:spPr>
          <a:xfrm flipV="1">
            <a:off x="7613419" y="2593656"/>
            <a:ext cx="987490" cy="71569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Oval 12">
            <a:extLst>
              <a:ext uri="{FF2B5EF4-FFF2-40B4-BE49-F238E27FC236}">
                <a16:creationId xmlns:a16="http://schemas.microsoft.com/office/drawing/2014/main" id="{758E2852-BE7E-4FB2-B6B8-41F628D8351D}"/>
              </a:ext>
            </a:extLst>
          </p:cNvPr>
          <p:cNvSpPr/>
          <p:nvPr/>
        </p:nvSpPr>
        <p:spPr>
          <a:xfrm>
            <a:off x="8429153" y="3667254"/>
            <a:ext cx="707692" cy="70769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21" name="Oval 11">
            <a:extLst>
              <a:ext uri="{FF2B5EF4-FFF2-40B4-BE49-F238E27FC236}">
                <a16:creationId xmlns:a16="http://schemas.microsoft.com/office/drawing/2014/main" id="{7D378A70-BA77-4F10-8DF2-7D6932FE7CC5}"/>
              </a:ext>
            </a:extLst>
          </p:cNvPr>
          <p:cNvSpPr/>
          <p:nvPr/>
        </p:nvSpPr>
        <p:spPr>
          <a:xfrm>
            <a:off x="8497270" y="1989603"/>
            <a:ext cx="707692" cy="70769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22" name="TextBox 21">
            <a:extLst>
              <a:ext uri="{FF2B5EF4-FFF2-40B4-BE49-F238E27FC236}">
                <a16:creationId xmlns:a16="http://schemas.microsoft.com/office/drawing/2014/main" id="{2AA3C752-371C-4F6A-8DA1-60C377C24297}"/>
              </a:ext>
            </a:extLst>
          </p:cNvPr>
          <p:cNvSpPr txBox="1"/>
          <p:nvPr/>
        </p:nvSpPr>
        <p:spPr>
          <a:xfrm>
            <a:off x="9283337" y="1927950"/>
            <a:ext cx="2281645" cy="584775"/>
          </a:xfrm>
          <a:prstGeom prst="rect">
            <a:avLst/>
          </a:prstGeom>
          <a:noFill/>
        </p:spPr>
        <p:txBody>
          <a:bodyPr wrap="square" rtlCol="0">
            <a:spAutoFit/>
          </a:bodyPr>
          <a:lstStyle/>
          <a:p>
            <a:r>
              <a:rPr lang="en-US" sz="3200" dirty="0">
                <a:solidFill>
                  <a:srgbClr val="000000"/>
                </a:solidFill>
                <a:effectLst/>
                <a:latin typeface="Carlito"/>
                <a:ea typeface="Carlito"/>
                <a:cs typeface="Carlito"/>
              </a:rPr>
              <a:t>Memento</a:t>
            </a:r>
            <a:endParaRPr lang="en-US" altLang="ko-KR" sz="3200" dirty="0">
              <a:solidFill>
                <a:schemeClr val="tx1">
                  <a:lumMod val="95000"/>
                  <a:lumOff val="5000"/>
                </a:schemeClr>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0F617E62-BE22-4847-AC9D-7547CFEBAB15}"/>
              </a:ext>
            </a:extLst>
          </p:cNvPr>
          <p:cNvSpPr txBox="1"/>
          <p:nvPr/>
        </p:nvSpPr>
        <p:spPr>
          <a:xfrm>
            <a:off x="9313004" y="3861680"/>
            <a:ext cx="2281645" cy="584775"/>
          </a:xfrm>
          <a:prstGeom prst="rect">
            <a:avLst/>
          </a:prstGeom>
          <a:noFill/>
        </p:spPr>
        <p:txBody>
          <a:bodyPr wrap="square" rtlCol="0">
            <a:spAutoFit/>
          </a:bodyPr>
          <a:lstStyle/>
          <a:p>
            <a:r>
              <a:rPr lang="en-US" sz="3200" dirty="0">
                <a:solidFill>
                  <a:srgbClr val="000000"/>
                </a:solidFill>
                <a:effectLst/>
                <a:latin typeface="Carlito"/>
                <a:ea typeface="Carlito"/>
                <a:cs typeface="Carlito"/>
              </a:rPr>
              <a:t>Adapter</a:t>
            </a:r>
            <a:endParaRPr lang="en-US" altLang="ko-KR" sz="3200" dirty="0">
              <a:solidFill>
                <a:schemeClr val="tx1">
                  <a:lumMod val="95000"/>
                  <a:lumOff val="5000"/>
                </a:schemeClr>
              </a:solidFill>
              <a:latin typeface="Arial" pitchFamily="34" charset="0"/>
              <a:cs typeface="Arial" pitchFamily="34" charset="0"/>
            </a:endParaRPr>
          </a:p>
        </p:txBody>
      </p:sp>
      <p:sp>
        <p:nvSpPr>
          <p:cNvPr id="34" name="Round Same Side Corner Rectangle 11">
            <a:extLst>
              <a:ext uri="{FF2B5EF4-FFF2-40B4-BE49-F238E27FC236}">
                <a16:creationId xmlns:a16="http://schemas.microsoft.com/office/drawing/2014/main" id="{7953A7C2-7547-407C-BD24-3B2650EAB367}"/>
              </a:ext>
            </a:extLst>
          </p:cNvPr>
          <p:cNvSpPr>
            <a:spLocks noChangeAspect="1"/>
          </p:cNvSpPr>
          <p:nvPr/>
        </p:nvSpPr>
        <p:spPr>
          <a:xfrm rot="9900000">
            <a:off x="8584999" y="3888445"/>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Block Arc 10">
            <a:extLst>
              <a:ext uri="{FF2B5EF4-FFF2-40B4-BE49-F238E27FC236}">
                <a16:creationId xmlns:a16="http://schemas.microsoft.com/office/drawing/2014/main" id="{C66D1D05-1E0B-4E2B-B62D-61159B83243D}"/>
              </a:ext>
            </a:extLst>
          </p:cNvPr>
          <p:cNvSpPr/>
          <p:nvPr/>
        </p:nvSpPr>
        <p:spPr>
          <a:xfrm>
            <a:off x="8653116" y="2201580"/>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cxnSp>
        <p:nvCxnSpPr>
          <p:cNvPr id="48" name="Straight Connector 36">
            <a:extLst>
              <a:ext uri="{FF2B5EF4-FFF2-40B4-BE49-F238E27FC236}">
                <a16:creationId xmlns:a16="http://schemas.microsoft.com/office/drawing/2014/main" id="{6CF4BAFD-ECFC-4696-8F69-2DFC0C0A7165}"/>
              </a:ext>
            </a:extLst>
          </p:cNvPr>
          <p:cNvCxnSpPr>
            <a:cxnSpLocks/>
            <a:endCxn id="53" idx="2"/>
          </p:cNvCxnSpPr>
          <p:nvPr/>
        </p:nvCxnSpPr>
        <p:spPr>
          <a:xfrm flipH="1">
            <a:off x="3690848" y="4315602"/>
            <a:ext cx="798161" cy="2502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19">
            <a:extLst>
              <a:ext uri="{FF2B5EF4-FFF2-40B4-BE49-F238E27FC236}">
                <a16:creationId xmlns:a16="http://schemas.microsoft.com/office/drawing/2014/main" id="{3B01DF7C-3AF4-4288-8BA7-558E2ECD877E}"/>
              </a:ext>
            </a:extLst>
          </p:cNvPr>
          <p:cNvCxnSpPr>
            <a:cxnSpLocks/>
            <a:endCxn id="52" idx="2"/>
          </p:cNvCxnSpPr>
          <p:nvPr/>
        </p:nvCxnSpPr>
        <p:spPr>
          <a:xfrm flipH="1" flipV="1">
            <a:off x="3690848" y="3453575"/>
            <a:ext cx="883851" cy="35384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4">
            <a:extLst>
              <a:ext uri="{FF2B5EF4-FFF2-40B4-BE49-F238E27FC236}">
                <a16:creationId xmlns:a16="http://schemas.microsoft.com/office/drawing/2014/main" id="{98CC3EDD-999A-4487-A9EA-09C1E6E37E6D}"/>
              </a:ext>
            </a:extLst>
          </p:cNvPr>
          <p:cNvCxnSpPr>
            <a:cxnSpLocks/>
            <a:endCxn id="55" idx="3"/>
          </p:cNvCxnSpPr>
          <p:nvPr/>
        </p:nvCxnSpPr>
        <p:spPr>
          <a:xfrm flipH="1" flipV="1">
            <a:off x="3587209" y="2591548"/>
            <a:ext cx="987490" cy="71569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Oval 12">
            <a:extLst>
              <a:ext uri="{FF2B5EF4-FFF2-40B4-BE49-F238E27FC236}">
                <a16:creationId xmlns:a16="http://schemas.microsoft.com/office/drawing/2014/main" id="{872DAD79-6C78-45B6-8EE2-675FE7DC7D65}"/>
              </a:ext>
            </a:extLst>
          </p:cNvPr>
          <p:cNvSpPr/>
          <p:nvPr/>
        </p:nvSpPr>
        <p:spPr>
          <a:xfrm flipH="1">
            <a:off x="2983156" y="3099729"/>
            <a:ext cx="707692" cy="70769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53" name="Oval 13">
            <a:extLst>
              <a:ext uri="{FF2B5EF4-FFF2-40B4-BE49-F238E27FC236}">
                <a16:creationId xmlns:a16="http://schemas.microsoft.com/office/drawing/2014/main" id="{8BA3BAF8-5ACE-40C3-9F9A-B805E3214BD6}"/>
              </a:ext>
            </a:extLst>
          </p:cNvPr>
          <p:cNvSpPr/>
          <p:nvPr/>
        </p:nvSpPr>
        <p:spPr>
          <a:xfrm flipH="1">
            <a:off x="2983156" y="4211963"/>
            <a:ext cx="707692" cy="70769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55" name="Oval 11">
            <a:extLst>
              <a:ext uri="{FF2B5EF4-FFF2-40B4-BE49-F238E27FC236}">
                <a16:creationId xmlns:a16="http://schemas.microsoft.com/office/drawing/2014/main" id="{C35C17F4-3FED-4716-9F25-9A9FE2D67C49}"/>
              </a:ext>
            </a:extLst>
          </p:cNvPr>
          <p:cNvSpPr/>
          <p:nvPr/>
        </p:nvSpPr>
        <p:spPr>
          <a:xfrm flipH="1">
            <a:off x="2983156" y="1987495"/>
            <a:ext cx="707692" cy="70769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56" name="TextBox 55">
            <a:extLst>
              <a:ext uri="{FF2B5EF4-FFF2-40B4-BE49-F238E27FC236}">
                <a16:creationId xmlns:a16="http://schemas.microsoft.com/office/drawing/2014/main" id="{EA987463-0238-4A3A-8750-C306D7C79681}"/>
              </a:ext>
            </a:extLst>
          </p:cNvPr>
          <p:cNvSpPr txBox="1"/>
          <p:nvPr/>
        </p:nvSpPr>
        <p:spPr>
          <a:xfrm flipH="1">
            <a:off x="623136" y="1925842"/>
            <a:ext cx="2281645" cy="584775"/>
          </a:xfrm>
          <a:prstGeom prst="rect">
            <a:avLst/>
          </a:prstGeom>
          <a:noFill/>
        </p:spPr>
        <p:txBody>
          <a:bodyPr wrap="square" rtlCol="0">
            <a:spAutoFit/>
          </a:bodyPr>
          <a:lstStyle/>
          <a:p>
            <a:pPr algn="r"/>
            <a:r>
              <a:rPr lang="en-US" sz="3200" dirty="0">
                <a:solidFill>
                  <a:srgbClr val="000000"/>
                </a:solidFill>
                <a:effectLst/>
                <a:latin typeface="Carlito"/>
                <a:ea typeface="Carlito"/>
                <a:cs typeface="Carlito"/>
              </a:rPr>
              <a:t>Composite</a:t>
            </a:r>
            <a:endParaRPr lang="en-US" altLang="ko-KR" sz="3200" dirty="0">
              <a:solidFill>
                <a:schemeClr val="tx1">
                  <a:lumMod val="95000"/>
                  <a:lumOff val="5000"/>
                </a:schemeClr>
              </a:solidFill>
              <a:latin typeface="Arial" pitchFamily="34" charset="0"/>
              <a:cs typeface="Arial" pitchFamily="34" charset="0"/>
            </a:endParaRPr>
          </a:p>
        </p:txBody>
      </p:sp>
      <p:sp>
        <p:nvSpPr>
          <p:cNvPr id="57" name="TextBox 56">
            <a:extLst>
              <a:ext uri="{FF2B5EF4-FFF2-40B4-BE49-F238E27FC236}">
                <a16:creationId xmlns:a16="http://schemas.microsoft.com/office/drawing/2014/main" id="{9C478328-FCDE-4689-B43D-013E6DAFE606}"/>
              </a:ext>
            </a:extLst>
          </p:cNvPr>
          <p:cNvSpPr txBox="1"/>
          <p:nvPr/>
        </p:nvSpPr>
        <p:spPr>
          <a:xfrm flipH="1">
            <a:off x="475441" y="4285077"/>
            <a:ext cx="2281645" cy="584775"/>
          </a:xfrm>
          <a:prstGeom prst="rect">
            <a:avLst/>
          </a:prstGeom>
          <a:noFill/>
        </p:spPr>
        <p:txBody>
          <a:bodyPr wrap="square" rtlCol="0">
            <a:spAutoFit/>
          </a:bodyPr>
          <a:lstStyle/>
          <a:p>
            <a:pPr algn="r"/>
            <a:r>
              <a:rPr lang="en-US" sz="3200" dirty="0">
                <a:solidFill>
                  <a:srgbClr val="000000"/>
                </a:solidFill>
                <a:effectLst/>
                <a:latin typeface="Carlito"/>
                <a:ea typeface="Carlito"/>
                <a:cs typeface="Carlito"/>
              </a:rPr>
              <a:t>Builder</a:t>
            </a:r>
            <a:endParaRPr lang="en-US" altLang="ko-KR" sz="3200" dirty="0">
              <a:solidFill>
                <a:schemeClr val="tx1">
                  <a:lumMod val="95000"/>
                  <a:lumOff val="5000"/>
                </a:schemeClr>
              </a:solidFill>
              <a:latin typeface="Arial" pitchFamily="34" charset="0"/>
              <a:cs typeface="Arial" pitchFamily="34" charset="0"/>
            </a:endParaRPr>
          </a:p>
        </p:txBody>
      </p:sp>
      <p:sp>
        <p:nvSpPr>
          <p:cNvPr id="58" name="TextBox 57">
            <a:extLst>
              <a:ext uri="{FF2B5EF4-FFF2-40B4-BE49-F238E27FC236}">
                <a16:creationId xmlns:a16="http://schemas.microsoft.com/office/drawing/2014/main" id="{2777DB0B-690B-4C41-90CE-8EE5549B6164}"/>
              </a:ext>
            </a:extLst>
          </p:cNvPr>
          <p:cNvSpPr txBox="1"/>
          <p:nvPr/>
        </p:nvSpPr>
        <p:spPr>
          <a:xfrm flipH="1">
            <a:off x="599686" y="3136612"/>
            <a:ext cx="2281645" cy="584775"/>
          </a:xfrm>
          <a:prstGeom prst="rect">
            <a:avLst/>
          </a:prstGeom>
          <a:noFill/>
        </p:spPr>
        <p:txBody>
          <a:bodyPr wrap="square" rtlCol="0">
            <a:spAutoFit/>
          </a:bodyPr>
          <a:lstStyle/>
          <a:p>
            <a:pPr algn="r"/>
            <a:r>
              <a:rPr lang="en-US" sz="3200" dirty="0">
                <a:solidFill>
                  <a:srgbClr val="000000"/>
                </a:solidFill>
                <a:effectLst/>
                <a:latin typeface="Carlito"/>
                <a:ea typeface="Carlito"/>
                <a:cs typeface="Carlito"/>
              </a:rPr>
              <a:t>Observer</a:t>
            </a:r>
            <a:endParaRPr lang="en-US" altLang="ko-KR" sz="3200" dirty="0">
              <a:solidFill>
                <a:schemeClr val="tx1">
                  <a:lumMod val="95000"/>
                  <a:lumOff val="5000"/>
                </a:schemeClr>
              </a:solidFill>
              <a:latin typeface="Arial" pitchFamily="34" charset="0"/>
              <a:cs typeface="Arial" pitchFamily="34" charset="0"/>
            </a:endParaRPr>
          </a:p>
        </p:txBody>
      </p:sp>
      <p:sp>
        <p:nvSpPr>
          <p:cNvPr id="60" name="Round Same Side Corner Rectangle 11">
            <a:extLst>
              <a:ext uri="{FF2B5EF4-FFF2-40B4-BE49-F238E27FC236}">
                <a16:creationId xmlns:a16="http://schemas.microsoft.com/office/drawing/2014/main" id="{8F5CF7AD-56D3-41D5-B3D5-23D92FF0ED78}"/>
              </a:ext>
            </a:extLst>
          </p:cNvPr>
          <p:cNvSpPr>
            <a:spLocks noChangeAspect="1"/>
          </p:cNvSpPr>
          <p:nvPr/>
        </p:nvSpPr>
        <p:spPr>
          <a:xfrm rot="9900000">
            <a:off x="3094268" y="3285411"/>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1" name="Block Arc 10">
            <a:extLst>
              <a:ext uri="{FF2B5EF4-FFF2-40B4-BE49-F238E27FC236}">
                <a16:creationId xmlns:a16="http://schemas.microsoft.com/office/drawing/2014/main" id="{9A03CA9D-DA9D-44CA-8A17-E5F3386B89CC}"/>
              </a:ext>
            </a:extLst>
          </p:cNvPr>
          <p:cNvSpPr/>
          <p:nvPr/>
        </p:nvSpPr>
        <p:spPr>
          <a:xfrm>
            <a:off x="3103493" y="2199472"/>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63" name="Oval 21">
            <a:extLst>
              <a:ext uri="{FF2B5EF4-FFF2-40B4-BE49-F238E27FC236}">
                <a16:creationId xmlns:a16="http://schemas.microsoft.com/office/drawing/2014/main" id="{A0546CB0-C3EB-4A3A-97AA-D43711B405E3}"/>
              </a:ext>
            </a:extLst>
          </p:cNvPr>
          <p:cNvSpPr>
            <a:spLocks noChangeAspect="1"/>
          </p:cNvSpPr>
          <p:nvPr/>
        </p:nvSpPr>
        <p:spPr>
          <a:xfrm>
            <a:off x="3142994" y="4375985"/>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73794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CA2B44-3008-CCF1-4D79-B1988CF1D292}"/>
              </a:ext>
            </a:extLst>
          </p:cNvPr>
          <p:cNvSpPr>
            <a:spLocks noGrp="1"/>
          </p:cNvSpPr>
          <p:nvPr>
            <p:ph type="body" sz="quarter" idx="10"/>
          </p:nvPr>
        </p:nvSpPr>
        <p:spPr/>
        <p:txBody>
          <a:bodyPr/>
          <a:lstStyle/>
          <a:p>
            <a:r>
              <a:rPr lang="de-DE" sz="3600" dirty="0"/>
              <a:t>Design Patterns</a:t>
            </a:r>
          </a:p>
        </p:txBody>
      </p:sp>
      <p:sp>
        <p:nvSpPr>
          <p:cNvPr id="4" name="TextBox 3">
            <a:extLst>
              <a:ext uri="{FF2B5EF4-FFF2-40B4-BE49-F238E27FC236}">
                <a16:creationId xmlns:a16="http://schemas.microsoft.com/office/drawing/2014/main" id="{255A5F48-E3C3-B4F5-EC65-40A3032B8938}"/>
              </a:ext>
            </a:extLst>
          </p:cNvPr>
          <p:cNvSpPr txBox="1"/>
          <p:nvPr/>
        </p:nvSpPr>
        <p:spPr>
          <a:xfrm>
            <a:off x="747252" y="990600"/>
            <a:ext cx="10377948" cy="5755422"/>
          </a:xfrm>
          <a:prstGeom prst="rect">
            <a:avLst/>
          </a:prstGeom>
          <a:noFill/>
        </p:spPr>
        <p:txBody>
          <a:bodyPr wrap="square">
            <a:spAutoFit/>
          </a:bodyPr>
          <a:lstStyle/>
          <a:p>
            <a:pPr marL="342900" indent="-342900">
              <a:buAutoNum type="arabicPeriod"/>
            </a:pPr>
            <a:r>
              <a:rPr lang="en-US" sz="1600" b="1" dirty="0">
                <a:latin typeface="Times New Roman" panose="02020603050405020304" pitchFamily="18" charset="0"/>
                <a:cs typeface="Times New Roman" panose="02020603050405020304" pitchFamily="18" charset="0"/>
              </a:rPr>
              <a:t>Composite Design Pattern</a:t>
            </a:r>
          </a:p>
          <a:p>
            <a:pPr marL="342900" indent="-342900">
              <a:buAutoNum type="arabicPeriod"/>
            </a:pPr>
            <a:endParaRPr lang="en-US" sz="1600" b="1" dirty="0">
              <a:latin typeface="Times New Roman" panose="02020603050405020304" pitchFamily="18" charset="0"/>
              <a:cs typeface="Times New Roman" panose="02020603050405020304" pitchFamily="18" charset="0"/>
            </a:endParaRPr>
          </a:p>
          <a:p>
            <a:r>
              <a:rPr lang="en-US" sz="1600" dirty="0">
                <a:solidFill>
                  <a:srgbClr val="323232"/>
                </a:solidFill>
                <a:latin typeface="Times New Roman" panose="02020603050405020304" pitchFamily="18" charset="0"/>
                <a:cs typeface="Times New Roman" panose="02020603050405020304" pitchFamily="18" charset="0"/>
              </a:rPr>
              <a:t>The Composite Pattern enables a class in high hierarchy levels to represent individual objects as well as group objects</a:t>
            </a:r>
            <a:r>
              <a:rPr lang="en-US" sz="1600" b="1" dirty="0">
                <a:latin typeface="Times New Roman" panose="02020603050405020304" pitchFamily="18" charset="0"/>
                <a:cs typeface="Times New Roman" panose="02020603050405020304" pitchFamily="18" charset="0"/>
              </a:rPr>
              <a:t>.</a:t>
            </a:r>
            <a:r>
              <a:rPr lang="en-US" sz="1600" b="0" i="0" dirty="0">
                <a:solidFill>
                  <a:srgbClr val="323232"/>
                </a:solidFill>
                <a:effectLst/>
                <a:latin typeface="Times New Roman" panose="02020603050405020304" pitchFamily="18" charset="0"/>
                <a:cs typeface="Times New Roman" panose="02020603050405020304" pitchFamily="18" charset="0"/>
              </a:rPr>
              <a:t> Basically, there are three components apart from the client: the Component, the Leaf and the Composite.</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pPr marL="342900" indent="-342900">
              <a:buAutoNum type="arabicPeriod" startAt="2"/>
            </a:pPr>
            <a:r>
              <a:rPr lang="en-US" sz="1600" b="1" dirty="0">
                <a:latin typeface="Times New Roman" panose="02020603050405020304" pitchFamily="18" charset="0"/>
                <a:cs typeface="Times New Roman" panose="02020603050405020304" pitchFamily="18" charset="0"/>
              </a:rPr>
              <a:t>Builder Design Pattern</a:t>
            </a:r>
          </a:p>
          <a:p>
            <a:endParaRPr lang="en-US" sz="1600" dirty="0">
              <a:latin typeface="Times New Roman" panose="02020603050405020304" pitchFamily="18" charset="0"/>
              <a:cs typeface="Times New Roman" panose="02020603050405020304" pitchFamily="18" charset="0"/>
            </a:endParaRPr>
          </a:p>
          <a:p>
            <a:r>
              <a:rPr lang="en-US" sz="1600" b="0" i="0" dirty="0">
                <a:solidFill>
                  <a:srgbClr val="323232"/>
                </a:solidFill>
                <a:effectLst/>
                <a:latin typeface="Times New Roman" panose="02020603050405020304" pitchFamily="18" charset="0"/>
                <a:cs typeface="Times New Roman" panose="02020603050405020304" pitchFamily="18" charset="0"/>
              </a:rPr>
              <a:t>The goal of the builder pattern is to separate the architecture from the final representation of a complex object.</a:t>
            </a:r>
          </a:p>
          <a:p>
            <a:endParaRPr lang="en-US" sz="1600" dirty="0">
              <a:latin typeface="Times New Roman" panose="02020603050405020304" pitchFamily="18" charset="0"/>
              <a:cs typeface="Times New Roman" panose="02020603050405020304" pitchFamily="18" charset="0"/>
            </a:endParaRPr>
          </a:p>
          <a:p>
            <a:pPr marL="342900" indent="-342900">
              <a:buAutoNum type="arabicPeriod" startAt="3"/>
            </a:pPr>
            <a:r>
              <a:rPr lang="en-US" sz="1600" b="1" dirty="0">
                <a:latin typeface="Times New Roman" panose="02020603050405020304" pitchFamily="18" charset="0"/>
                <a:cs typeface="Times New Roman" panose="02020603050405020304" pitchFamily="18" charset="0"/>
              </a:rPr>
              <a:t>Memento</a:t>
            </a:r>
          </a:p>
          <a:p>
            <a:endParaRPr lang="en-US" sz="1600" b="1" dirty="0">
              <a:latin typeface="Times New Roman" panose="02020603050405020304" pitchFamily="18" charset="0"/>
              <a:cs typeface="Times New Roman" panose="02020603050405020304" pitchFamily="18" charset="0"/>
            </a:endParaRPr>
          </a:p>
          <a:p>
            <a:r>
              <a:rPr lang="en-US" sz="1600" dirty="0">
                <a:solidFill>
                  <a:srgbClr val="323232"/>
                </a:solidFill>
                <a:latin typeface="Times New Roman" panose="02020603050405020304" pitchFamily="18" charset="0"/>
                <a:cs typeface="Times New Roman" panose="02020603050405020304" pitchFamily="18" charset="0"/>
              </a:rPr>
              <a:t>The Memento pattern, also known as Token pattern, is a behavioral design pattern that enable saving and restoring the previous state (undo) of an object without revealing the details of its implementation.</a:t>
            </a:r>
          </a:p>
          <a:p>
            <a:endParaRPr lang="en-US" sz="1600" dirty="0">
              <a:solidFill>
                <a:srgbClr val="323232"/>
              </a:solidFill>
              <a:latin typeface="Times New Roman" panose="02020603050405020304" pitchFamily="18" charset="0"/>
              <a:cs typeface="Times New Roman" panose="02020603050405020304" pitchFamily="18" charset="0"/>
            </a:endParaRPr>
          </a:p>
          <a:p>
            <a:pPr marL="342900" indent="-342900">
              <a:buAutoNum type="arabicPeriod" startAt="4"/>
            </a:pPr>
            <a:r>
              <a:rPr lang="en-US" sz="1600" b="1" dirty="0">
                <a:latin typeface="Times New Roman" panose="02020603050405020304" pitchFamily="18" charset="0"/>
                <a:cs typeface="Times New Roman" panose="02020603050405020304" pitchFamily="18" charset="0"/>
              </a:rPr>
              <a:t>Adapter</a:t>
            </a:r>
          </a:p>
          <a:p>
            <a:endParaRPr lang="en-US" sz="1600" b="1" dirty="0">
              <a:latin typeface="Times New Roman" panose="02020603050405020304" pitchFamily="18" charset="0"/>
              <a:cs typeface="Times New Roman" panose="02020603050405020304" pitchFamily="18" charset="0"/>
            </a:endParaRPr>
          </a:p>
          <a:p>
            <a:pPr algn="l"/>
            <a:r>
              <a:rPr lang="en-US" sz="1600" dirty="0">
                <a:solidFill>
                  <a:srgbClr val="323232"/>
                </a:solidFill>
                <a:latin typeface="Times New Roman" panose="02020603050405020304" pitchFamily="18" charset="0"/>
                <a:cs typeface="Times New Roman" panose="02020603050405020304" pitchFamily="18" charset="0"/>
              </a:rPr>
              <a:t>T</a:t>
            </a:r>
            <a:r>
              <a:rPr lang="en-US" sz="1600" b="0" i="0" dirty="0">
                <a:solidFill>
                  <a:srgbClr val="323232"/>
                </a:solidFill>
                <a:effectLst/>
                <a:latin typeface="Times New Roman" panose="02020603050405020304" pitchFamily="18" charset="0"/>
                <a:cs typeface="Times New Roman" panose="02020603050405020304" pitchFamily="18" charset="0"/>
              </a:rPr>
              <a:t>he adapter pattern connects two different connections or interfaces that are not compatible with each other. Adapter class adapts to the target class. Adapter class bridges the properties of the target class. Adapter also adapts subclasses.</a:t>
            </a:r>
          </a:p>
          <a:p>
            <a:endParaRPr lang="en-US" sz="1600" b="1" dirty="0">
              <a:latin typeface="Times New Roman" panose="02020603050405020304" pitchFamily="18" charset="0"/>
              <a:cs typeface="Times New Roman" panose="02020603050405020304" pitchFamily="18" charset="0"/>
            </a:endParaRPr>
          </a:p>
          <a:p>
            <a:pPr marL="342900" indent="-342900">
              <a:buAutoNum type="arabicPeriod" startAt="5"/>
            </a:pPr>
            <a:r>
              <a:rPr lang="en-US" sz="1600" b="1" dirty="0">
                <a:latin typeface="Times New Roman" panose="02020603050405020304" pitchFamily="18" charset="0"/>
                <a:cs typeface="Times New Roman" panose="02020603050405020304" pitchFamily="18" charset="0"/>
              </a:rPr>
              <a:t>Observer</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Observer pattern, also known as Publish-Subscribe pattern, defines a one to many dependency between objects, so that if one object changes its state (subject), all of its dependents (observers) are notified and updated automatically</a:t>
            </a:r>
          </a:p>
        </p:txBody>
      </p:sp>
    </p:spTree>
    <p:extLst>
      <p:ext uri="{BB962C8B-B14F-4D97-AF65-F5344CB8AC3E}">
        <p14:creationId xmlns:p14="http://schemas.microsoft.com/office/powerpoint/2010/main" val="3376581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Use-</a:t>
            </a:r>
            <a:r>
              <a:rPr lang="de-DE" dirty="0"/>
              <a:t>c</a:t>
            </a:r>
            <a:r>
              <a:rPr lang="en-US" dirty="0"/>
              <a:t>ase Scenarios</a:t>
            </a:r>
          </a:p>
        </p:txBody>
      </p:sp>
      <p:sp>
        <p:nvSpPr>
          <p:cNvPr id="73" name="Oval 30">
            <a:extLst>
              <a:ext uri="{FF2B5EF4-FFF2-40B4-BE49-F238E27FC236}">
                <a16:creationId xmlns:a16="http://schemas.microsoft.com/office/drawing/2014/main" id="{A28BDFC9-C0D6-48D9-B8EA-B99AB674E5F6}"/>
              </a:ext>
            </a:extLst>
          </p:cNvPr>
          <p:cNvSpPr/>
          <p:nvPr/>
        </p:nvSpPr>
        <p:spPr>
          <a:xfrm>
            <a:off x="5611836" y="2854919"/>
            <a:ext cx="985195" cy="98519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31">
            <a:extLst>
              <a:ext uri="{FF2B5EF4-FFF2-40B4-BE49-F238E27FC236}">
                <a16:creationId xmlns:a16="http://schemas.microsoft.com/office/drawing/2014/main" id="{8AFF0EAD-5AED-4D2F-BBA2-2D4E6BC7B8E2}"/>
              </a:ext>
            </a:extLst>
          </p:cNvPr>
          <p:cNvSpPr/>
          <p:nvPr/>
        </p:nvSpPr>
        <p:spPr>
          <a:xfrm>
            <a:off x="3896699" y="3477113"/>
            <a:ext cx="985195" cy="98519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32">
            <a:extLst>
              <a:ext uri="{FF2B5EF4-FFF2-40B4-BE49-F238E27FC236}">
                <a16:creationId xmlns:a16="http://schemas.microsoft.com/office/drawing/2014/main" id="{17A8BC02-FA7D-49E3-B2AF-7EE226DD6701}"/>
              </a:ext>
            </a:extLst>
          </p:cNvPr>
          <p:cNvSpPr/>
          <p:nvPr/>
        </p:nvSpPr>
        <p:spPr>
          <a:xfrm>
            <a:off x="3017631" y="5035715"/>
            <a:ext cx="985195" cy="985195"/>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33">
            <a:extLst>
              <a:ext uri="{FF2B5EF4-FFF2-40B4-BE49-F238E27FC236}">
                <a16:creationId xmlns:a16="http://schemas.microsoft.com/office/drawing/2014/main" id="{C59602D8-F2EE-47FE-A5D8-427980FF740C}"/>
              </a:ext>
            </a:extLst>
          </p:cNvPr>
          <p:cNvSpPr/>
          <p:nvPr/>
        </p:nvSpPr>
        <p:spPr>
          <a:xfrm>
            <a:off x="8206041" y="5035715"/>
            <a:ext cx="985195" cy="98519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77" name="Oval 34">
            <a:extLst>
              <a:ext uri="{FF2B5EF4-FFF2-40B4-BE49-F238E27FC236}">
                <a16:creationId xmlns:a16="http://schemas.microsoft.com/office/drawing/2014/main" id="{82C9BAE1-F480-48FB-9FAE-E95E518907DE}"/>
              </a:ext>
            </a:extLst>
          </p:cNvPr>
          <p:cNvSpPr/>
          <p:nvPr/>
        </p:nvSpPr>
        <p:spPr>
          <a:xfrm>
            <a:off x="7316857" y="3477113"/>
            <a:ext cx="985195" cy="98519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0" name="Freeform: Shape 37">
            <a:extLst>
              <a:ext uri="{FF2B5EF4-FFF2-40B4-BE49-F238E27FC236}">
                <a16:creationId xmlns:a16="http://schemas.microsoft.com/office/drawing/2014/main" id="{4E1B1B7C-9BD2-42BF-A4FC-B45230845D7D}"/>
              </a:ext>
            </a:extLst>
          </p:cNvPr>
          <p:cNvSpPr/>
          <p:nvPr/>
        </p:nvSpPr>
        <p:spPr>
          <a:xfrm>
            <a:off x="3299674" y="5295144"/>
            <a:ext cx="421108" cy="501178"/>
          </a:xfrm>
          <a:custGeom>
            <a:avLst/>
            <a:gdLst>
              <a:gd name="connsiteX0" fmla="*/ 836241 w 836628"/>
              <a:gd name="connsiteY0" fmla="*/ 119841 h 995706"/>
              <a:gd name="connsiteX1" fmla="*/ 792642 w 836628"/>
              <a:gd name="connsiteY1" fmla="*/ 83312 h 995706"/>
              <a:gd name="connsiteX2" fmla="*/ 435013 w 836628"/>
              <a:gd name="connsiteY2" fmla="*/ 6130 h 995706"/>
              <a:gd name="connsiteX3" fmla="*/ 403198 w 836628"/>
              <a:gd name="connsiteY3" fmla="*/ 6719 h 995706"/>
              <a:gd name="connsiteX4" fmla="*/ 47925 w 836628"/>
              <a:gd name="connsiteY4" fmla="*/ 83901 h 995706"/>
              <a:gd name="connsiteX5" fmla="*/ 1969 w 836628"/>
              <a:gd name="connsiteY5" fmla="*/ 121019 h 995706"/>
              <a:gd name="connsiteX6" fmla="*/ 19644 w 836628"/>
              <a:gd name="connsiteY6" fmla="*/ 476292 h 995706"/>
              <a:gd name="connsiteX7" fmla="*/ 103896 w 836628"/>
              <a:gd name="connsiteY7" fmla="*/ 716086 h 995706"/>
              <a:gd name="connsiteX8" fmla="*/ 391414 w 836628"/>
              <a:gd name="connsiteY8" fmla="*/ 987107 h 995706"/>
              <a:gd name="connsiteX9" fmla="*/ 447975 w 836628"/>
              <a:gd name="connsiteY9" fmla="*/ 987107 h 995706"/>
              <a:gd name="connsiteX10" fmla="*/ 705445 w 836628"/>
              <a:gd name="connsiteY10" fmla="*/ 756150 h 995706"/>
              <a:gd name="connsiteX11" fmla="*/ 786751 w 836628"/>
              <a:gd name="connsiteY11" fmla="*/ 607089 h 995706"/>
              <a:gd name="connsiteX12" fmla="*/ 836831 w 836628"/>
              <a:gd name="connsiteY12" fmla="*/ 220589 h 995706"/>
              <a:gd name="connsiteX13" fmla="*/ 836241 w 836628"/>
              <a:gd name="connsiteY13" fmla="*/ 119841 h 995706"/>
              <a:gd name="connsiteX14" fmla="*/ 637100 w 836628"/>
              <a:gd name="connsiteY14" fmla="*/ 405002 h 995706"/>
              <a:gd name="connsiteX15" fmla="*/ 396127 w 836628"/>
              <a:gd name="connsiteY15" fmla="*/ 671898 h 995706"/>
              <a:gd name="connsiteX16" fmla="*/ 323070 w 836628"/>
              <a:gd name="connsiteY16" fmla="*/ 679557 h 995706"/>
              <a:gd name="connsiteX17" fmla="*/ 232926 w 836628"/>
              <a:gd name="connsiteY17" fmla="*/ 612980 h 995706"/>
              <a:gd name="connsiteX18" fmla="*/ 219964 w 836628"/>
              <a:gd name="connsiteY18" fmla="*/ 542868 h 995706"/>
              <a:gd name="connsiteX19" fmla="*/ 293022 w 836628"/>
              <a:gd name="connsiteY19" fmla="*/ 532852 h 995706"/>
              <a:gd name="connsiteX20" fmla="*/ 295378 w 836628"/>
              <a:gd name="connsiteY20" fmla="*/ 534620 h 995706"/>
              <a:gd name="connsiteX21" fmla="*/ 396717 w 836628"/>
              <a:gd name="connsiteY21" fmla="*/ 522247 h 995706"/>
              <a:gd name="connsiteX22" fmla="*/ 564632 w 836628"/>
              <a:gd name="connsiteY22" fmla="*/ 336657 h 995706"/>
              <a:gd name="connsiteX23" fmla="*/ 622960 w 836628"/>
              <a:gd name="connsiteY23" fmla="*/ 320749 h 995706"/>
              <a:gd name="connsiteX24" fmla="*/ 654775 w 836628"/>
              <a:gd name="connsiteY24" fmla="*/ 360224 h 995706"/>
              <a:gd name="connsiteX25" fmla="*/ 637100 w 836628"/>
              <a:gd name="connsiteY25" fmla="*/ 405002 h 99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6628" h="995706">
                <a:moveTo>
                  <a:pt x="836241" y="119841"/>
                </a:moveTo>
                <a:cubicBezTo>
                  <a:pt x="835063" y="80366"/>
                  <a:pt x="830939" y="77420"/>
                  <a:pt x="792642" y="83312"/>
                </a:cubicBezTo>
                <a:cubicBezTo>
                  <a:pt x="663613" y="102165"/>
                  <a:pt x="541654" y="87436"/>
                  <a:pt x="435013" y="6130"/>
                </a:cubicBezTo>
                <a:cubicBezTo>
                  <a:pt x="423229" y="-2708"/>
                  <a:pt x="414392" y="-1530"/>
                  <a:pt x="403198" y="6719"/>
                </a:cubicBezTo>
                <a:cubicBezTo>
                  <a:pt x="296557" y="87436"/>
                  <a:pt x="175776" y="102165"/>
                  <a:pt x="47925" y="83901"/>
                </a:cubicBezTo>
                <a:cubicBezTo>
                  <a:pt x="6683" y="78009"/>
                  <a:pt x="3737" y="79777"/>
                  <a:pt x="1969" y="121019"/>
                </a:cubicBezTo>
                <a:cubicBezTo>
                  <a:pt x="-2744" y="240032"/>
                  <a:pt x="202" y="358457"/>
                  <a:pt x="19644" y="476292"/>
                </a:cubicBezTo>
                <a:cubicBezTo>
                  <a:pt x="33785" y="561133"/>
                  <a:pt x="52638" y="645385"/>
                  <a:pt x="103896" y="716086"/>
                </a:cubicBezTo>
                <a:cubicBezTo>
                  <a:pt x="182257" y="823905"/>
                  <a:pt x="277114" y="916406"/>
                  <a:pt x="391414" y="987107"/>
                </a:cubicBezTo>
                <a:cubicBezTo>
                  <a:pt x="411446" y="999479"/>
                  <a:pt x="427943" y="998890"/>
                  <a:pt x="447975" y="987107"/>
                </a:cubicBezTo>
                <a:cubicBezTo>
                  <a:pt x="548724" y="926422"/>
                  <a:pt x="630030" y="845115"/>
                  <a:pt x="705445" y="756150"/>
                </a:cubicBezTo>
                <a:cubicBezTo>
                  <a:pt x="742562" y="711962"/>
                  <a:pt x="769075" y="661882"/>
                  <a:pt x="786751" y="607089"/>
                </a:cubicBezTo>
                <a:cubicBezTo>
                  <a:pt x="827404" y="481594"/>
                  <a:pt x="836831" y="351386"/>
                  <a:pt x="836831" y="220589"/>
                </a:cubicBezTo>
                <a:cubicBezTo>
                  <a:pt x="836831" y="186417"/>
                  <a:pt x="837420" y="153424"/>
                  <a:pt x="836241" y="119841"/>
                </a:cubicBezTo>
                <a:close/>
                <a:moveTo>
                  <a:pt x="637100" y="405002"/>
                </a:moveTo>
                <a:cubicBezTo>
                  <a:pt x="556972" y="493967"/>
                  <a:pt x="476844" y="582932"/>
                  <a:pt x="396127" y="671898"/>
                </a:cubicBezTo>
                <a:cubicBezTo>
                  <a:pt x="373739" y="696643"/>
                  <a:pt x="350172" y="699000"/>
                  <a:pt x="323070" y="679557"/>
                </a:cubicBezTo>
                <a:cubicBezTo>
                  <a:pt x="292433" y="658347"/>
                  <a:pt x="262385" y="635958"/>
                  <a:pt x="232926" y="612980"/>
                </a:cubicBezTo>
                <a:cubicBezTo>
                  <a:pt x="208770" y="594127"/>
                  <a:pt x="204056" y="564668"/>
                  <a:pt x="219964" y="542868"/>
                </a:cubicBezTo>
                <a:cubicBezTo>
                  <a:pt x="236461" y="519301"/>
                  <a:pt x="265331" y="515177"/>
                  <a:pt x="293022" y="532852"/>
                </a:cubicBezTo>
                <a:cubicBezTo>
                  <a:pt x="293611" y="533442"/>
                  <a:pt x="294789" y="534031"/>
                  <a:pt x="295378" y="534620"/>
                </a:cubicBezTo>
                <a:cubicBezTo>
                  <a:pt x="351939" y="572327"/>
                  <a:pt x="351939" y="571738"/>
                  <a:pt x="396717" y="522247"/>
                </a:cubicBezTo>
                <a:cubicBezTo>
                  <a:pt x="452688" y="460384"/>
                  <a:pt x="508660" y="398520"/>
                  <a:pt x="564632" y="336657"/>
                </a:cubicBezTo>
                <a:cubicBezTo>
                  <a:pt x="580539" y="318982"/>
                  <a:pt x="599393" y="311323"/>
                  <a:pt x="622960" y="320749"/>
                </a:cubicBezTo>
                <a:cubicBezTo>
                  <a:pt x="642992" y="328998"/>
                  <a:pt x="653597" y="344316"/>
                  <a:pt x="654775" y="360224"/>
                </a:cubicBezTo>
                <a:cubicBezTo>
                  <a:pt x="654775" y="381435"/>
                  <a:pt x="647116" y="393807"/>
                  <a:pt x="637100" y="405002"/>
                </a:cubicBezTo>
                <a:close/>
              </a:path>
            </a:pathLst>
          </a:custGeom>
          <a:solidFill>
            <a:schemeClr val="accent5"/>
          </a:solidFill>
          <a:ln w="5876" cap="flat">
            <a:noFill/>
            <a:prstDash val="solid"/>
            <a:miter/>
          </a:ln>
        </p:spPr>
        <p:txBody>
          <a:bodyPr rtlCol="0" anchor="ctr"/>
          <a:lstStyle/>
          <a:p>
            <a:endParaRPr lang="en-US"/>
          </a:p>
        </p:txBody>
      </p:sp>
      <p:sp>
        <p:nvSpPr>
          <p:cNvPr id="81" name="Block Arc 25">
            <a:extLst>
              <a:ext uri="{FF2B5EF4-FFF2-40B4-BE49-F238E27FC236}">
                <a16:creationId xmlns:a16="http://schemas.microsoft.com/office/drawing/2014/main" id="{E18D62D0-AFF7-4ECD-A807-0D5AF29856BE}"/>
              </a:ext>
            </a:extLst>
          </p:cNvPr>
          <p:cNvSpPr/>
          <p:nvPr/>
        </p:nvSpPr>
        <p:spPr>
          <a:xfrm>
            <a:off x="4218526" y="3722999"/>
            <a:ext cx="341539" cy="493422"/>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2" name="Freeform: Shape 39">
            <a:extLst>
              <a:ext uri="{FF2B5EF4-FFF2-40B4-BE49-F238E27FC236}">
                <a16:creationId xmlns:a16="http://schemas.microsoft.com/office/drawing/2014/main" id="{8FC9E4AA-7A4D-47FC-A141-D23B14A45C33}"/>
              </a:ext>
            </a:extLst>
          </p:cNvPr>
          <p:cNvSpPr>
            <a:spLocks/>
          </p:cNvSpPr>
          <p:nvPr/>
        </p:nvSpPr>
        <p:spPr bwMode="auto">
          <a:xfrm>
            <a:off x="8541384" y="5274509"/>
            <a:ext cx="341539" cy="549801"/>
          </a:xfrm>
          <a:custGeom>
            <a:avLst/>
            <a:gdLst>
              <a:gd name="connsiteX0" fmla="*/ 196850 w 485776"/>
              <a:gd name="connsiteY0" fmla="*/ 554978 h 781991"/>
              <a:gd name="connsiteX1" fmla="*/ 205332 w 485776"/>
              <a:gd name="connsiteY1" fmla="*/ 554978 h 781991"/>
              <a:gd name="connsiteX2" fmla="*/ 241572 w 485776"/>
              <a:gd name="connsiteY2" fmla="*/ 554978 h 781991"/>
              <a:gd name="connsiteX3" fmla="*/ 250825 w 485776"/>
              <a:gd name="connsiteY3" fmla="*/ 554978 h 781991"/>
              <a:gd name="connsiteX4" fmla="*/ 250825 w 485776"/>
              <a:gd name="connsiteY4" fmla="*/ 564089 h 781991"/>
              <a:gd name="connsiteX5" fmla="*/ 250825 w 485776"/>
              <a:gd name="connsiteY5" fmla="*/ 750862 h 781991"/>
              <a:gd name="connsiteX6" fmla="*/ 243886 w 485776"/>
              <a:gd name="connsiteY6" fmla="*/ 771362 h 781991"/>
              <a:gd name="connsiteX7" fmla="*/ 223838 w 485776"/>
              <a:gd name="connsiteY7" fmla="*/ 781991 h 781991"/>
              <a:gd name="connsiteX8" fmla="*/ 203790 w 485776"/>
              <a:gd name="connsiteY8" fmla="*/ 771362 h 781991"/>
              <a:gd name="connsiteX9" fmla="*/ 196850 w 485776"/>
              <a:gd name="connsiteY9" fmla="*/ 750862 h 781991"/>
              <a:gd name="connsiteX10" fmla="*/ 196850 w 485776"/>
              <a:gd name="connsiteY10" fmla="*/ 564089 h 781991"/>
              <a:gd name="connsiteX11" fmla="*/ 88546 w 485776"/>
              <a:gd name="connsiteY11" fmla="*/ 366066 h 781991"/>
              <a:gd name="connsiteX12" fmla="*/ 469975 w 485776"/>
              <a:gd name="connsiteY12" fmla="*/ 366066 h 781991"/>
              <a:gd name="connsiteX13" fmla="*/ 471488 w 485776"/>
              <a:gd name="connsiteY13" fmla="*/ 366066 h 781991"/>
              <a:gd name="connsiteX14" fmla="*/ 471488 w 485776"/>
              <a:gd name="connsiteY14" fmla="*/ 367592 h 781991"/>
              <a:gd name="connsiteX15" fmla="*/ 383699 w 485776"/>
              <a:gd name="connsiteY15" fmla="*/ 455348 h 781991"/>
              <a:gd name="connsiteX16" fmla="*/ 471488 w 485776"/>
              <a:gd name="connsiteY16" fmla="*/ 542340 h 781991"/>
              <a:gd name="connsiteX17" fmla="*/ 471488 w 485776"/>
              <a:gd name="connsiteY17" fmla="*/ 543866 h 781991"/>
              <a:gd name="connsiteX18" fmla="*/ 88546 w 485776"/>
              <a:gd name="connsiteY18" fmla="*/ 543866 h 781991"/>
              <a:gd name="connsiteX19" fmla="*/ 0 w 485776"/>
              <a:gd name="connsiteY19" fmla="*/ 455348 h 781991"/>
              <a:gd name="connsiteX20" fmla="*/ 196850 w 485776"/>
              <a:gd name="connsiteY20" fmla="*/ 277166 h 781991"/>
              <a:gd name="connsiteX21" fmla="*/ 205332 w 485776"/>
              <a:gd name="connsiteY21" fmla="*/ 277166 h 781991"/>
              <a:gd name="connsiteX22" fmla="*/ 241572 w 485776"/>
              <a:gd name="connsiteY22" fmla="*/ 277166 h 781991"/>
              <a:gd name="connsiteX23" fmla="*/ 250825 w 485776"/>
              <a:gd name="connsiteY23" fmla="*/ 277166 h 781991"/>
              <a:gd name="connsiteX24" fmla="*/ 250825 w 485776"/>
              <a:gd name="connsiteY24" fmla="*/ 285394 h 781991"/>
              <a:gd name="connsiteX25" fmla="*/ 250825 w 485776"/>
              <a:gd name="connsiteY25" fmla="*/ 345231 h 781991"/>
              <a:gd name="connsiteX26" fmla="*/ 250825 w 485776"/>
              <a:gd name="connsiteY26" fmla="*/ 354954 h 781991"/>
              <a:gd name="connsiteX27" fmla="*/ 241572 w 485776"/>
              <a:gd name="connsiteY27" fmla="*/ 354954 h 781991"/>
              <a:gd name="connsiteX28" fmla="*/ 205332 w 485776"/>
              <a:gd name="connsiteY28" fmla="*/ 354954 h 781991"/>
              <a:gd name="connsiteX29" fmla="*/ 196850 w 485776"/>
              <a:gd name="connsiteY29" fmla="*/ 354954 h 781991"/>
              <a:gd name="connsiteX30" fmla="*/ 196850 w 485776"/>
              <a:gd name="connsiteY30" fmla="*/ 345231 h 781991"/>
              <a:gd name="connsiteX31" fmla="*/ 196850 w 485776"/>
              <a:gd name="connsiteY31" fmla="*/ 285394 h 781991"/>
              <a:gd name="connsiteX32" fmla="*/ 14288 w 485776"/>
              <a:gd name="connsiteY32" fmla="*/ 86666 h 781991"/>
              <a:gd name="connsiteX33" fmla="*/ 397846 w 485776"/>
              <a:gd name="connsiteY33" fmla="*/ 86666 h 781991"/>
              <a:gd name="connsiteX34" fmla="*/ 485776 w 485776"/>
              <a:gd name="connsiteY34" fmla="*/ 173979 h 781991"/>
              <a:gd name="connsiteX35" fmla="*/ 397846 w 485776"/>
              <a:gd name="connsiteY35" fmla="*/ 261291 h 781991"/>
              <a:gd name="connsiteX36" fmla="*/ 15804 w 485776"/>
              <a:gd name="connsiteY36" fmla="*/ 261291 h 781991"/>
              <a:gd name="connsiteX37" fmla="*/ 14288 w 485776"/>
              <a:gd name="connsiteY37" fmla="*/ 261291 h 781991"/>
              <a:gd name="connsiteX38" fmla="*/ 14288 w 485776"/>
              <a:gd name="connsiteY38" fmla="*/ 260539 h 781991"/>
              <a:gd name="connsiteX39" fmla="*/ 102218 w 485776"/>
              <a:gd name="connsiteY39" fmla="*/ 173979 h 781991"/>
              <a:gd name="connsiteX40" fmla="*/ 14288 w 485776"/>
              <a:gd name="connsiteY40" fmla="*/ 88172 h 781991"/>
              <a:gd name="connsiteX41" fmla="*/ 223838 w 485776"/>
              <a:gd name="connsiteY41" fmla="*/ 115 h 781991"/>
              <a:gd name="connsiteX42" fmla="*/ 243886 w 485776"/>
              <a:gd name="connsiteY42" fmla="*/ 9259 h 781991"/>
              <a:gd name="connsiteX43" fmla="*/ 250825 w 485776"/>
              <a:gd name="connsiteY43" fmla="*/ 30595 h 781991"/>
              <a:gd name="connsiteX44" fmla="*/ 250825 w 485776"/>
              <a:gd name="connsiteY44" fmla="*/ 67933 h 781991"/>
              <a:gd name="connsiteX45" fmla="*/ 250825 w 485776"/>
              <a:gd name="connsiteY45" fmla="*/ 75553 h 781991"/>
              <a:gd name="connsiteX46" fmla="*/ 241572 w 485776"/>
              <a:gd name="connsiteY46" fmla="*/ 75553 h 781991"/>
              <a:gd name="connsiteX47" fmla="*/ 205332 w 485776"/>
              <a:gd name="connsiteY47" fmla="*/ 75553 h 781991"/>
              <a:gd name="connsiteX48" fmla="*/ 196850 w 485776"/>
              <a:gd name="connsiteY48" fmla="*/ 75553 h 781991"/>
              <a:gd name="connsiteX49" fmla="*/ 196850 w 485776"/>
              <a:gd name="connsiteY49" fmla="*/ 67933 h 781991"/>
              <a:gd name="connsiteX50" fmla="*/ 196850 w 485776"/>
              <a:gd name="connsiteY50" fmla="*/ 30595 h 781991"/>
              <a:gd name="connsiteX51" fmla="*/ 203790 w 485776"/>
              <a:gd name="connsiteY51" fmla="*/ 9259 h 781991"/>
              <a:gd name="connsiteX52" fmla="*/ 223838 w 485776"/>
              <a:gd name="connsiteY52" fmla="*/ 115 h 78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85776" h="781991">
                <a:moveTo>
                  <a:pt x="196850" y="554978"/>
                </a:moveTo>
                <a:lnTo>
                  <a:pt x="205332" y="554978"/>
                </a:lnTo>
                <a:lnTo>
                  <a:pt x="241572" y="554978"/>
                </a:lnTo>
                <a:lnTo>
                  <a:pt x="250825" y="554978"/>
                </a:lnTo>
                <a:lnTo>
                  <a:pt x="250825" y="564089"/>
                </a:lnTo>
                <a:lnTo>
                  <a:pt x="250825" y="750862"/>
                </a:lnTo>
                <a:cubicBezTo>
                  <a:pt x="250825" y="758455"/>
                  <a:pt x="248512" y="765288"/>
                  <a:pt x="243886" y="771362"/>
                </a:cubicBezTo>
                <a:cubicBezTo>
                  <a:pt x="239259" y="777436"/>
                  <a:pt x="232320" y="781991"/>
                  <a:pt x="223838" y="781991"/>
                </a:cubicBezTo>
                <a:cubicBezTo>
                  <a:pt x="216127" y="781991"/>
                  <a:pt x="208416" y="777436"/>
                  <a:pt x="203790" y="771362"/>
                </a:cubicBezTo>
                <a:cubicBezTo>
                  <a:pt x="199163" y="765288"/>
                  <a:pt x="196850" y="758455"/>
                  <a:pt x="196850" y="750862"/>
                </a:cubicBezTo>
                <a:lnTo>
                  <a:pt x="196850" y="564089"/>
                </a:lnTo>
                <a:close/>
                <a:moveTo>
                  <a:pt x="88546" y="366066"/>
                </a:moveTo>
                <a:lnTo>
                  <a:pt x="469975" y="366066"/>
                </a:lnTo>
                <a:lnTo>
                  <a:pt x="471488" y="366066"/>
                </a:lnTo>
                <a:lnTo>
                  <a:pt x="471488" y="367592"/>
                </a:lnTo>
                <a:lnTo>
                  <a:pt x="383699" y="455348"/>
                </a:lnTo>
                <a:lnTo>
                  <a:pt x="471488" y="542340"/>
                </a:lnTo>
                <a:lnTo>
                  <a:pt x="471488" y="543866"/>
                </a:lnTo>
                <a:lnTo>
                  <a:pt x="88546" y="543866"/>
                </a:lnTo>
                <a:lnTo>
                  <a:pt x="0" y="455348"/>
                </a:lnTo>
                <a:close/>
                <a:moveTo>
                  <a:pt x="196850" y="277166"/>
                </a:moveTo>
                <a:lnTo>
                  <a:pt x="205332" y="277166"/>
                </a:lnTo>
                <a:lnTo>
                  <a:pt x="241572" y="277166"/>
                </a:lnTo>
                <a:lnTo>
                  <a:pt x="250825" y="277166"/>
                </a:lnTo>
                <a:lnTo>
                  <a:pt x="250825" y="285394"/>
                </a:lnTo>
                <a:lnTo>
                  <a:pt x="250825" y="345231"/>
                </a:lnTo>
                <a:lnTo>
                  <a:pt x="250825" y="354954"/>
                </a:lnTo>
                <a:lnTo>
                  <a:pt x="241572" y="354954"/>
                </a:lnTo>
                <a:lnTo>
                  <a:pt x="205332" y="354954"/>
                </a:lnTo>
                <a:lnTo>
                  <a:pt x="196850" y="354954"/>
                </a:lnTo>
                <a:lnTo>
                  <a:pt x="196850" y="345231"/>
                </a:lnTo>
                <a:lnTo>
                  <a:pt x="196850" y="285394"/>
                </a:lnTo>
                <a:close/>
                <a:moveTo>
                  <a:pt x="14288" y="86666"/>
                </a:moveTo>
                <a:lnTo>
                  <a:pt x="397846" y="86666"/>
                </a:lnTo>
                <a:lnTo>
                  <a:pt x="485776" y="173979"/>
                </a:lnTo>
                <a:lnTo>
                  <a:pt x="397846" y="261291"/>
                </a:lnTo>
                <a:lnTo>
                  <a:pt x="15804" y="261291"/>
                </a:lnTo>
                <a:lnTo>
                  <a:pt x="14288" y="261291"/>
                </a:lnTo>
                <a:lnTo>
                  <a:pt x="14288" y="260539"/>
                </a:lnTo>
                <a:lnTo>
                  <a:pt x="102218" y="173979"/>
                </a:lnTo>
                <a:lnTo>
                  <a:pt x="14288" y="88172"/>
                </a:lnTo>
                <a:close/>
                <a:moveTo>
                  <a:pt x="223838" y="115"/>
                </a:moveTo>
                <a:cubicBezTo>
                  <a:pt x="232320" y="-647"/>
                  <a:pt x="239259" y="2401"/>
                  <a:pt x="243886" y="9259"/>
                </a:cubicBezTo>
                <a:cubicBezTo>
                  <a:pt x="248512" y="15355"/>
                  <a:pt x="250825" y="22213"/>
                  <a:pt x="250825" y="30595"/>
                </a:cubicBezTo>
                <a:lnTo>
                  <a:pt x="250825" y="67933"/>
                </a:lnTo>
                <a:lnTo>
                  <a:pt x="250825" y="75553"/>
                </a:lnTo>
                <a:lnTo>
                  <a:pt x="241572" y="75553"/>
                </a:lnTo>
                <a:lnTo>
                  <a:pt x="205332" y="75553"/>
                </a:lnTo>
                <a:lnTo>
                  <a:pt x="196850" y="75553"/>
                </a:lnTo>
                <a:lnTo>
                  <a:pt x="196850" y="67933"/>
                </a:lnTo>
                <a:lnTo>
                  <a:pt x="196850" y="30595"/>
                </a:lnTo>
                <a:cubicBezTo>
                  <a:pt x="196850" y="22213"/>
                  <a:pt x="199163" y="15355"/>
                  <a:pt x="203790" y="9259"/>
                </a:cubicBezTo>
                <a:cubicBezTo>
                  <a:pt x="208416" y="2401"/>
                  <a:pt x="216127" y="115"/>
                  <a:pt x="223838" y="115"/>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ko-KR" altLang="en-US"/>
          </a:p>
        </p:txBody>
      </p:sp>
      <p:grpSp>
        <p:nvGrpSpPr>
          <p:cNvPr id="83" name="Group 40">
            <a:extLst>
              <a:ext uri="{FF2B5EF4-FFF2-40B4-BE49-F238E27FC236}">
                <a16:creationId xmlns:a16="http://schemas.microsoft.com/office/drawing/2014/main" id="{C26FFD0A-B350-4968-8A3D-E1471ADCFD34}"/>
              </a:ext>
            </a:extLst>
          </p:cNvPr>
          <p:cNvGrpSpPr/>
          <p:nvPr/>
        </p:nvGrpSpPr>
        <p:grpSpPr>
          <a:xfrm>
            <a:off x="4937685" y="1583025"/>
            <a:ext cx="2300892" cy="1200329"/>
            <a:chOff x="7016170" y="4444571"/>
            <a:chExt cx="1510041" cy="1200329"/>
          </a:xfrm>
          <a:noFill/>
        </p:grpSpPr>
        <p:sp>
          <p:nvSpPr>
            <p:cNvPr id="84" name="TextBox 83">
              <a:extLst>
                <a:ext uri="{FF2B5EF4-FFF2-40B4-BE49-F238E27FC236}">
                  <a16:creationId xmlns:a16="http://schemas.microsoft.com/office/drawing/2014/main" id="{DCE58F5E-DC62-4A97-A625-7402DDB1F6F9}"/>
                </a:ext>
              </a:extLst>
            </p:cNvPr>
            <p:cNvSpPr txBox="1"/>
            <p:nvPr/>
          </p:nvSpPr>
          <p:spPr>
            <a:xfrm>
              <a:off x="7026501" y="4509120"/>
              <a:ext cx="1499710" cy="307777"/>
            </a:xfrm>
            <a:prstGeom prst="rect">
              <a:avLst/>
            </a:prstGeom>
            <a:grpFill/>
            <a:ln>
              <a:noFill/>
            </a:ln>
          </p:spPr>
          <p:txBody>
            <a:bodyPr wrap="square" rtlCol="0">
              <a:spAutoFit/>
            </a:bodyPr>
            <a:lstStyle/>
            <a:p>
              <a:pPr algn="ctr"/>
              <a:endParaRPr lang="ko-KR" altLang="en-US" sz="1400" dirty="0">
                <a:solidFill>
                  <a:schemeClr val="tx1">
                    <a:lumMod val="85000"/>
                    <a:lumOff val="15000"/>
                  </a:schemeClr>
                </a:solidFill>
                <a:cs typeface="Arial" pitchFamily="34" charset="0"/>
              </a:endParaRPr>
            </a:p>
          </p:txBody>
        </p:sp>
        <p:sp>
          <p:nvSpPr>
            <p:cNvPr id="85" name="TextBox 84">
              <a:extLst>
                <a:ext uri="{FF2B5EF4-FFF2-40B4-BE49-F238E27FC236}">
                  <a16:creationId xmlns:a16="http://schemas.microsoft.com/office/drawing/2014/main" id="{94D9CB3B-D8B5-4AAB-B991-739A21443866}"/>
                </a:ext>
              </a:extLst>
            </p:cNvPr>
            <p:cNvSpPr txBox="1"/>
            <p:nvPr/>
          </p:nvSpPr>
          <p:spPr>
            <a:xfrm>
              <a:off x="7016170" y="4444571"/>
              <a:ext cx="1499710" cy="1200329"/>
            </a:xfrm>
            <a:prstGeom prst="rect">
              <a:avLst/>
            </a:prstGeom>
            <a:grpFill/>
            <a:ln>
              <a:noFill/>
            </a:ln>
          </p:spPr>
          <p:txBody>
            <a:bodyPr wrap="square" rtlCol="0">
              <a:spAutoFit/>
            </a:bodyPr>
            <a:lstStyle/>
            <a:p>
              <a:pPr algn="ctr"/>
              <a:r>
                <a:rPr lang="en-US" altLang="ko-KR" dirty="0">
                  <a:solidFill>
                    <a:schemeClr val="tx1">
                      <a:lumMod val="85000"/>
                      <a:lumOff val="15000"/>
                    </a:schemeClr>
                  </a:solidFill>
                  <a:cs typeface="Arial" pitchFamily="34" charset="0"/>
                </a:rPr>
                <a:t>Find Sensors and Reading Sensor details locally and geospatially</a:t>
              </a:r>
              <a:endParaRPr lang="ko-KR" altLang="en-US" dirty="0">
                <a:solidFill>
                  <a:schemeClr val="tx1">
                    <a:lumMod val="85000"/>
                    <a:lumOff val="15000"/>
                  </a:schemeClr>
                </a:solidFill>
                <a:cs typeface="Arial" pitchFamily="34" charset="0"/>
              </a:endParaRPr>
            </a:p>
          </p:txBody>
        </p:sp>
      </p:grpSp>
      <p:grpSp>
        <p:nvGrpSpPr>
          <p:cNvPr id="86" name="Group 43">
            <a:extLst>
              <a:ext uri="{FF2B5EF4-FFF2-40B4-BE49-F238E27FC236}">
                <a16:creationId xmlns:a16="http://schemas.microsoft.com/office/drawing/2014/main" id="{E43B0BE5-FD89-44FB-95FB-15602D184CD1}"/>
              </a:ext>
            </a:extLst>
          </p:cNvPr>
          <p:cNvGrpSpPr/>
          <p:nvPr/>
        </p:nvGrpSpPr>
        <p:grpSpPr>
          <a:xfrm>
            <a:off x="1392022" y="2981666"/>
            <a:ext cx="9344990" cy="1477328"/>
            <a:chOff x="2393232" y="4060475"/>
            <a:chExt cx="6132979" cy="1477328"/>
          </a:xfrm>
          <a:noFill/>
        </p:grpSpPr>
        <p:sp>
          <p:nvSpPr>
            <p:cNvPr id="87" name="TextBox 86">
              <a:extLst>
                <a:ext uri="{FF2B5EF4-FFF2-40B4-BE49-F238E27FC236}">
                  <a16:creationId xmlns:a16="http://schemas.microsoft.com/office/drawing/2014/main" id="{30C29BD9-DB15-4E17-AAC4-DD6D53A69170}"/>
                </a:ext>
              </a:extLst>
            </p:cNvPr>
            <p:cNvSpPr txBox="1"/>
            <p:nvPr/>
          </p:nvSpPr>
          <p:spPr>
            <a:xfrm>
              <a:off x="2393232" y="4060475"/>
              <a:ext cx="1598030" cy="1477328"/>
            </a:xfrm>
            <a:prstGeom prst="rect">
              <a:avLst/>
            </a:prstGeom>
            <a:grpFill/>
            <a:ln>
              <a:noFill/>
            </a:ln>
          </p:spPr>
          <p:txBody>
            <a:bodyPr wrap="square" rtlCol="0">
              <a:spAutoFit/>
            </a:bodyPr>
            <a:lstStyle/>
            <a:p>
              <a:r>
                <a:rPr lang="de-DE" altLang="ko-KR" dirty="0">
                  <a:solidFill>
                    <a:schemeClr val="tx1">
                      <a:lumMod val="85000"/>
                      <a:lumOff val="15000"/>
                    </a:schemeClr>
                  </a:solidFill>
                  <a:cs typeface="Arial" pitchFamily="34" charset="0"/>
                </a:rPr>
                <a:t>Display Details of </a:t>
              </a:r>
              <a:r>
                <a:rPr lang="de-DE" altLang="ko-KR" dirty="0" err="1">
                  <a:solidFill>
                    <a:schemeClr val="tx1">
                      <a:lumMod val="85000"/>
                      <a:lumOff val="15000"/>
                    </a:schemeClr>
                  </a:solidFill>
                  <a:cs typeface="Arial" pitchFamily="34" charset="0"/>
                </a:rPr>
                <a:t>configuration</a:t>
              </a:r>
              <a:r>
                <a:rPr lang="de-DE" altLang="ko-KR" dirty="0">
                  <a:solidFill>
                    <a:schemeClr val="tx1">
                      <a:lumMod val="85000"/>
                      <a:lumOff val="15000"/>
                    </a:schemeClr>
                  </a:solidFill>
                  <a:cs typeface="Arial" pitchFamily="34" charset="0"/>
                </a:rPr>
                <a:t> and Simultaneously displayed the prediction of Flood</a:t>
              </a:r>
              <a:endParaRPr lang="ko-KR" altLang="en-US" dirty="0">
                <a:solidFill>
                  <a:schemeClr val="tx1">
                    <a:lumMod val="85000"/>
                    <a:lumOff val="15000"/>
                  </a:schemeClr>
                </a:solidFill>
                <a:cs typeface="Arial" pitchFamily="34" charset="0"/>
              </a:endParaRPr>
            </a:p>
          </p:txBody>
        </p:sp>
        <p:sp>
          <p:nvSpPr>
            <p:cNvPr id="88" name="TextBox 87">
              <a:extLst>
                <a:ext uri="{FF2B5EF4-FFF2-40B4-BE49-F238E27FC236}">
                  <a16:creationId xmlns:a16="http://schemas.microsoft.com/office/drawing/2014/main" id="{003A3D9D-DEF7-4C80-8109-67355B741D94}"/>
                </a:ext>
              </a:extLst>
            </p:cNvPr>
            <p:cNvSpPr txBox="1"/>
            <p:nvPr/>
          </p:nvSpPr>
          <p:spPr>
            <a:xfrm>
              <a:off x="7026501" y="4756921"/>
              <a:ext cx="1499710" cy="276999"/>
            </a:xfrm>
            <a:prstGeom prst="rect">
              <a:avLst/>
            </a:prstGeom>
            <a:grpFill/>
            <a:ln>
              <a:noFill/>
            </a:ln>
          </p:spPr>
          <p:txBody>
            <a:bodyPr wrap="square" rtlCol="0">
              <a:spAutoFit/>
            </a:bodyPr>
            <a:lstStyle/>
            <a:p>
              <a:endParaRPr lang="ko-KR" altLang="en-US" sz="1200" dirty="0">
                <a:solidFill>
                  <a:schemeClr val="tx1">
                    <a:lumMod val="85000"/>
                    <a:lumOff val="15000"/>
                  </a:schemeClr>
                </a:solidFill>
                <a:cs typeface="Arial" pitchFamily="34" charset="0"/>
              </a:endParaRPr>
            </a:p>
          </p:txBody>
        </p:sp>
      </p:grpSp>
      <p:grpSp>
        <p:nvGrpSpPr>
          <p:cNvPr id="89" name="Group 46">
            <a:extLst>
              <a:ext uri="{FF2B5EF4-FFF2-40B4-BE49-F238E27FC236}">
                <a16:creationId xmlns:a16="http://schemas.microsoft.com/office/drawing/2014/main" id="{A27A9288-94B8-4C8C-B908-81B3D9970C0F}"/>
              </a:ext>
            </a:extLst>
          </p:cNvPr>
          <p:cNvGrpSpPr/>
          <p:nvPr/>
        </p:nvGrpSpPr>
        <p:grpSpPr>
          <a:xfrm>
            <a:off x="9328531" y="5094084"/>
            <a:ext cx="1968120" cy="646331"/>
            <a:chOff x="7026501" y="4614291"/>
            <a:chExt cx="1763102" cy="646331"/>
          </a:xfrm>
          <a:noFill/>
        </p:grpSpPr>
        <p:sp>
          <p:nvSpPr>
            <p:cNvPr id="90" name="TextBox 89">
              <a:extLst>
                <a:ext uri="{FF2B5EF4-FFF2-40B4-BE49-F238E27FC236}">
                  <a16:creationId xmlns:a16="http://schemas.microsoft.com/office/drawing/2014/main" id="{23BD1D3D-3D98-4132-B5DA-A702157E826B}"/>
                </a:ext>
              </a:extLst>
            </p:cNvPr>
            <p:cNvSpPr txBox="1"/>
            <p:nvPr/>
          </p:nvSpPr>
          <p:spPr>
            <a:xfrm>
              <a:off x="7026501" y="4614291"/>
              <a:ext cx="1763102" cy="646331"/>
            </a:xfrm>
            <a:prstGeom prst="rect">
              <a:avLst/>
            </a:prstGeom>
            <a:grpFill/>
            <a:ln>
              <a:noFill/>
            </a:ln>
          </p:spPr>
          <p:txBody>
            <a:bodyPr wrap="square" rtlCol="0">
              <a:spAutoFit/>
            </a:bodyPr>
            <a:lstStyle/>
            <a:p>
              <a:pPr algn="r"/>
              <a:r>
                <a:rPr lang="de-DE" altLang="ko-KR" dirty="0">
                  <a:solidFill>
                    <a:schemeClr val="tx1">
                      <a:lumMod val="85000"/>
                      <a:lumOff val="15000"/>
                    </a:schemeClr>
                  </a:solidFill>
                  <a:cs typeface="Arial" pitchFamily="34" charset="0"/>
                </a:rPr>
                <a:t>Manage the  </a:t>
              </a:r>
              <a:r>
                <a:rPr lang="de-DE" altLang="ko-KR" dirty="0" err="1">
                  <a:solidFill>
                    <a:schemeClr val="tx1">
                      <a:lumMod val="85000"/>
                      <a:lumOff val="15000"/>
                    </a:schemeClr>
                  </a:solidFill>
                  <a:cs typeface="Arial" pitchFamily="34" charset="0"/>
                </a:rPr>
                <a:t>added</a:t>
              </a:r>
              <a:r>
                <a:rPr lang="de-DE" altLang="ko-KR" dirty="0">
                  <a:solidFill>
                    <a:schemeClr val="tx1">
                      <a:lumMod val="85000"/>
                      <a:lumOff val="15000"/>
                    </a:schemeClr>
                  </a:solidFill>
                  <a:cs typeface="Arial" pitchFamily="34" charset="0"/>
                </a:rPr>
                <a:t> </a:t>
              </a:r>
              <a:r>
                <a:rPr lang="de-DE" altLang="ko-KR" dirty="0" err="1">
                  <a:solidFill>
                    <a:schemeClr val="tx1">
                      <a:lumMod val="85000"/>
                      <a:lumOff val="15000"/>
                    </a:schemeClr>
                  </a:solidFill>
                  <a:cs typeface="Arial" pitchFamily="34" charset="0"/>
                </a:rPr>
                <a:t>configurations</a:t>
              </a:r>
              <a:endParaRPr lang="ko-KR" altLang="en-US" dirty="0">
                <a:solidFill>
                  <a:schemeClr val="tx1">
                    <a:lumMod val="85000"/>
                    <a:lumOff val="15000"/>
                  </a:schemeClr>
                </a:solidFill>
                <a:cs typeface="Arial" pitchFamily="34" charset="0"/>
              </a:endParaRPr>
            </a:p>
          </p:txBody>
        </p:sp>
        <p:sp>
          <p:nvSpPr>
            <p:cNvPr id="91" name="TextBox 90">
              <a:extLst>
                <a:ext uri="{FF2B5EF4-FFF2-40B4-BE49-F238E27FC236}">
                  <a16:creationId xmlns:a16="http://schemas.microsoft.com/office/drawing/2014/main" id="{AF70351E-E9F8-425F-BD62-73C0E9A68D2D}"/>
                </a:ext>
              </a:extLst>
            </p:cNvPr>
            <p:cNvSpPr txBox="1"/>
            <p:nvPr/>
          </p:nvSpPr>
          <p:spPr>
            <a:xfrm>
              <a:off x="7026501" y="4756921"/>
              <a:ext cx="1499710" cy="276999"/>
            </a:xfrm>
            <a:prstGeom prst="rect">
              <a:avLst/>
            </a:prstGeom>
            <a:grpFill/>
            <a:ln>
              <a:noFill/>
            </a:ln>
          </p:spPr>
          <p:txBody>
            <a:bodyPr wrap="square" rtlCol="0">
              <a:spAutoFit/>
            </a:bodyPr>
            <a:lstStyle/>
            <a:p>
              <a:endParaRPr lang="ko-KR" altLang="en-US" sz="1200" dirty="0">
                <a:solidFill>
                  <a:schemeClr val="tx1">
                    <a:lumMod val="85000"/>
                    <a:lumOff val="15000"/>
                  </a:schemeClr>
                </a:solidFill>
                <a:cs typeface="Arial" pitchFamily="34" charset="0"/>
              </a:endParaRPr>
            </a:p>
          </p:txBody>
        </p:sp>
      </p:grpSp>
      <p:grpSp>
        <p:nvGrpSpPr>
          <p:cNvPr id="92" name="Group 49">
            <a:extLst>
              <a:ext uri="{FF2B5EF4-FFF2-40B4-BE49-F238E27FC236}">
                <a16:creationId xmlns:a16="http://schemas.microsoft.com/office/drawing/2014/main" id="{979C2B52-9EF2-438E-9F6F-274BC0FDBFFA}"/>
              </a:ext>
            </a:extLst>
          </p:cNvPr>
          <p:cNvGrpSpPr/>
          <p:nvPr/>
        </p:nvGrpSpPr>
        <p:grpSpPr>
          <a:xfrm>
            <a:off x="8451864" y="3334030"/>
            <a:ext cx="2285150" cy="1200329"/>
            <a:chOff x="7026501" y="4509120"/>
            <a:chExt cx="1499710" cy="1200329"/>
          </a:xfrm>
          <a:noFill/>
        </p:grpSpPr>
        <p:sp>
          <p:nvSpPr>
            <p:cNvPr id="93" name="TextBox 92">
              <a:extLst>
                <a:ext uri="{FF2B5EF4-FFF2-40B4-BE49-F238E27FC236}">
                  <a16:creationId xmlns:a16="http://schemas.microsoft.com/office/drawing/2014/main" id="{1F24C4A0-B1B9-4330-A716-5A2EF3BE1818}"/>
                </a:ext>
              </a:extLst>
            </p:cNvPr>
            <p:cNvSpPr txBox="1"/>
            <p:nvPr/>
          </p:nvSpPr>
          <p:spPr>
            <a:xfrm>
              <a:off x="7026501" y="4509120"/>
              <a:ext cx="1499710" cy="1200329"/>
            </a:xfrm>
            <a:prstGeom prst="rect">
              <a:avLst/>
            </a:prstGeom>
            <a:grpFill/>
            <a:ln>
              <a:noFill/>
            </a:ln>
          </p:spPr>
          <p:txBody>
            <a:bodyPr wrap="square" rtlCol="0">
              <a:spAutoFit/>
            </a:bodyPr>
            <a:lstStyle/>
            <a:p>
              <a:pPr algn="r"/>
              <a:r>
                <a:rPr lang="en-US" altLang="ko-KR" dirty="0">
                  <a:solidFill>
                    <a:schemeClr val="tx1">
                      <a:lumMod val="85000"/>
                      <a:lumOff val="15000"/>
                    </a:schemeClr>
                  </a:solidFill>
                  <a:cs typeface="Arial" pitchFamily="34" charset="0"/>
                </a:rPr>
                <a:t>Send warning alert to all users when the sea level limit exceeds </a:t>
              </a:r>
              <a:endParaRPr lang="ko-KR" altLang="en-US" dirty="0">
                <a:solidFill>
                  <a:schemeClr val="tx1">
                    <a:lumMod val="85000"/>
                    <a:lumOff val="15000"/>
                  </a:schemeClr>
                </a:solidFill>
                <a:cs typeface="Arial" pitchFamily="34" charset="0"/>
              </a:endParaRPr>
            </a:p>
          </p:txBody>
        </p:sp>
        <p:sp>
          <p:nvSpPr>
            <p:cNvPr id="94" name="TextBox 93">
              <a:extLst>
                <a:ext uri="{FF2B5EF4-FFF2-40B4-BE49-F238E27FC236}">
                  <a16:creationId xmlns:a16="http://schemas.microsoft.com/office/drawing/2014/main" id="{E3E97907-D5EA-413D-9979-5FFC42DA3FA5}"/>
                </a:ext>
              </a:extLst>
            </p:cNvPr>
            <p:cNvSpPr txBox="1"/>
            <p:nvPr/>
          </p:nvSpPr>
          <p:spPr>
            <a:xfrm>
              <a:off x="7026501" y="4756921"/>
              <a:ext cx="1499710" cy="276999"/>
            </a:xfrm>
            <a:prstGeom prst="rect">
              <a:avLst/>
            </a:prstGeom>
            <a:grpFill/>
            <a:ln>
              <a:noFill/>
            </a:ln>
          </p:spPr>
          <p:txBody>
            <a:bodyPr wrap="square" rtlCol="0">
              <a:spAutoFit/>
            </a:bodyPr>
            <a:lstStyle/>
            <a:p>
              <a:pPr algn="r"/>
              <a:r>
                <a:rPr lang="en-US" altLang="ko-KR" sz="1200" dirty="0">
                  <a:solidFill>
                    <a:schemeClr val="tx1">
                      <a:lumMod val="85000"/>
                      <a:lumOff val="15000"/>
                    </a:schemeClr>
                  </a:solidFill>
                  <a:cs typeface="Arial" pitchFamily="34" charset="0"/>
                </a:rPr>
                <a:t>. </a:t>
              </a:r>
              <a:endParaRPr lang="ko-KR" altLang="en-US" sz="1200" dirty="0">
                <a:solidFill>
                  <a:schemeClr val="tx1">
                    <a:lumMod val="85000"/>
                    <a:lumOff val="15000"/>
                  </a:schemeClr>
                </a:solidFill>
                <a:cs typeface="Arial" pitchFamily="34" charset="0"/>
              </a:endParaRPr>
            </a:p>
          </p:txBody>
        </p:sp>
      </p:grpSp>
      <p:grpSp>
        <p:nvGrpSpPr>
          <p:cNvPr id="95" name="Group 52">
            <a:extLst>
              <a:ext uri="{FF2B5EF4-FFF2-40B4-BE49-F238E27FC236}">
                <a16:creationId xmlns:a16="http://schemas.microsoft.com/office/drawing/2014/main" id="{1C5C36D6-E428-48E2-8E89-8077BD4275A8}"/>
              </a:ext>
            </a:extLst>
          </p:cNvPr>
          <p:cNvGrpSpPr/>
          <p:nvPr/>
        </p:nvGrpSpPr>
        <p:grpSpPr>
          <a:xfrm>
            <a:off x="557486" y="5142939"/>
            <a:ext cx="2285150" cy="646331"/>
            <a:chOff x="7026501" y="4509120"/>
            <a:chExt cx="1499710" cy="646331"/>
          </a:xfrm>
          <a:noFill/>
        </p:grpSpPr>
        <p:sp>
          <p:nvSpPr>
            <p:cNvPr id="96" name="TextBox 95">
              <a:extLst>
                <a:ext uri="{FF2B5EF4-FFF2-40B4-BE49-F238E27FC236}">
                  <a16:creationId xmlns:a16="http://schemas.microsoft.com/office/drawing/2014/main" id="{A62C4A12-D875-4C96-997E-5D6F57FA9472}"/>
                </a:ext>
              </a:extLst>
            </p:cNvPr>
            <p:cNvSpPr txBox="1"/>
            <p:nvPr/>
          </p:nvSpPr>
          <p:spPr>
            <a:xfrm>
              <a:off x="7026501" y="4509120"/>
              <a:ext cx="1499710" cy="646331"/>
            </a:xfrm>
            <a:prstGeom prst="rect">
              <a:avLst/>
            </a:prstGeom>
            <a:grpFill/>
            <a:ln>
              <a:noFill/>
            </a:ln>
          </p:spPr>
          <p:txBody>
            <a:bodyPr wrap="square" rtlCol="0">
              <a:spAutoFit/>
            </a:bodyPr>
            <a:lstStyle/>
            <a:p>
              <a:pPr algn="r"/>
              <a:r>
                <a:rPr lang="de-DE" altLang="ko-KR" dirty="0" err="1">
                  <a:solidFill>
                    <a:schemeClr val="tx1">
                      <a:lumMod val="85000"/>
                      <a:lumOff val="15000"/>
                    </a:schemeClr>
                  </a:solidFill>
                  <a:cs typeface="Arial" pitchFamily="34" charset="0"/>
                </a:rPr>
                <a:t>Configure</a:t>
              </a:r>
              <a:r>
                <a:rPr lang="de-DE" altLang="ko-KR" dirty="0">
                  <a:solidFill>
                    <a:schemeClr val="tx1">
                      <a:lumMod val="85000"/>
                      <a:lumOff val="15000"/>
                    </a:schemeClr>
                  </a:solidFill>
                  <a:cs typeface="Arial" pitchFamily="34" charset="0"/>
                </a:rPr>
                <a:t> </a:t>
              </a:r>
              <a:r>
                <a:rPr lang="de-DE" altLang="ko-KR" dirty="0" err="1">
                  <a:solidFill>
                    <a:schemeClr val="tx1">
                      <a:lumMod val="85000"/>
                      <a:lumOff val="15000"/>
                    </a:schemeClr>
                  </a:solidFill>
                  <a:cs typeface="Arial" pitchFamily="34" charset="0"/>
                </a:rPr>
                <a:t>frequently</a:t>
              </a:r>
              <a:r>
                <a:rPr lang="de-DE" altLang="ko-KR" dirty="0">
                  <a:solidFill>
                    <a:schemeClr val="tx1">
                      <a:lumMod val="85000"/>
                      <a:lumOff val="15000"/>
                    </a:schemeClr>
                  </a:solidFill>
                  <a:cs typeface="Arial" pitchFamily="34" charset="0"/>
                </a:rPr>
                <a:t> </a:t>
              </a:r>
              <a:r>
                <a:rPr lang="de-DE" altLang="ko-KR" dirty="0" err="1">
                  <a:solidFill>
                    <a:schemeClr val="tx1">
                      <a:lumMod val="85000"/>
                      <a:lumOff val="15000"/>
                    </a:schemeClr>
                  </a:solidFill>
                  <a:cs typeface="Arial" pitchFamily="34" charset="0"/>
                </a:rPr>
                <a:t>monitored</a:t>
              </a:r>
              <a:r>
                <a:rPr lang="de-DE" altLang="ko-KR" dirty="0">
                  <a:solidFill>
                    <a:schemeClr val="tx1">
                      <a:lumMod val="85000"/>
                      <a:lumOff val="15000"/>
                    </a:schemeClr>
                  </a:solidFill>
                  <a:cs typeface="Arial" pitchFamily="34" charset="0"/>
                </a:rPr>
                <a:t> </a:t>
              </a:r>
              <a:r>
                <a:rPr lang="de-DE" altLang="ko-KR" dirty="0" err="1">
                  <a:solidFill>
                    <a:schemeClr val="tx1">
                      <a:lumMod val="85000"/>
                      <a:lumOff val="15000"/>
                    </a:schemeClr>
                  </a:solidFill>
                  <a:cs typeface="Arial" pitchFamily="34" charset="0"/>
                </a:rPr>
                <a:t>sensors</a:t>
              </a:r>
              <a:endParaRPr lang="ko-KR" altLang="en-US" dirty="0">
                <a:solidFill>
                  <a:schemeClr val="tx1">
                    <a:lumMod val="85000"/>
                    <a:lumOff val="15000"/>
                  </a:schemeClr>
                </a:solidFill>
                <a:cs typeface="Arial" pitchFamily="34" charset="0"/>
              </a:endParaRPr>
            </a:p>
          </p:txBody>
        </p:sp>
        <p:sp>
          <p:nvSpPr>
            <p:cNvPr id="97" name="TextBox 96">
              <a:extLst>
                <a:ext uri="{FF2B5EF4-FFF2-40B4-BE49-F238E27FC236}">
                  <a16:creationId xmlns:a16="http://schemas.microsoft.com/office/drawing/2014/main" id="{A765ADD9-E1CC-45C4-84E4-9F188CAB20E7}"/>
                </a:ext>
              </a:extLst>
            </p:cNvPr>
            <p:cNvSpPr txBox="1"/>
            <p:nvPr/>
          </p:nvSpPr>
          <p:spPr>
            <a:xfrm>
              <a:off x="7026501" y="4756921"/>
              <a:ext cx="1499710" cy="276999"/>
            </a:xfrm>
            <a:prstGeom prst="rect">
              <a:avLst/>
            </a:prstGeom>
            <a:grpFill/>
            <a:ln>
              <a:noFill/>
            </a:ln>
          </p:spPr>
          <p:txBody>
            <a:bodyPr wrap="square" rtlCol="0">
              <a:spAutoFit/>
            </a:bodyPr>
            <a:lstStyle/>
            <a:p>
              <a:pPr algn="r"/>
              <a:endParaRPr lang="ko-KR" altLang="en-US" sz="1200" dirty="0">
                <a:solidFill>
                  <a:schemeClr val="tx1">
                    <a:lumMod val="85000"/>
                    <a:lumOff val="15000"/>
                  </a:schemeClr>
                </a:solidFill>
                <a:cs typeface="Arial" pitchFamily="34" charset="0"/>
              </a:endParaRPr>
            </a:p>
          </p:txBody>
        </p:sp>
      </p:grpSp>
      <p:cxnSp>
        <p:nvCxnSpPr>
          <p:cNvPr id="98" name="Straight Connector 55">
            <a:extLst>
              <a:ext uri="{FF2B5EF4-FFF2-40B4-BE49-F238E27FC236}">
                <a16:creationId xmlns:a16="http://schemas.microsoft.com/office/drawing/2014/main" id="{E73F0F85-828C-4220-B4A4-A3FD35F26616}"/>
              </a:ext>
            </a:extLst>
          </p:cNvPr>
          <p:cNvCxnSpPr>
            <a:cxnSpLocks/>
            <a:stCxn id="75" idx="6"/>
          </p:cNvCxnSpPr>
          <p:nvPr/>
        </p:nvCxnSpPr>
        <p:spPr>
          <a:xfrm flipV="1">
            <a:off x="4002826" y="5516662"/>
            <a:ext cx="998742" cy="11651"/>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9" name="Straight Connector 56">
            <a:extLst>
              <a:ext uri="{FF2B5EF4-FFF2-40B4-BE49-F238E27FC236}">
                <a16:creationId xmlns:a16="http://schemas.microsoft.com/office/drawing/2014/main" id="{421A336D-3EDD-4511-9F08-2129EFF2BF48}"/>
              </a:ext>
            </a:extLst>
          </p:cNvPr>
          <p:cNvCxnSpPr>
            <a:cxnSpLocks/>
            <a:stCxn id="73" idx="4"/>
          </p:cNvCxnSpPr>
          <p:nvPr/>
        </p:nvCxnSpPr>
        <p:spPr>
          <a:xfrm flipH="1">
            <a:off x="6096754" y="3840114"/>
            <a:ext cx="7680" cy="618358"/>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1" name="Straight Connector 58">
            <a:extLst>
              <a:ext uri="{FF2B5EF4-FFF2-40B4-BE49-F238E27FC236}">
                <a16:creationId xmlns:a16="http://schemas.microsoft.com/office/drawing/2014/main" id="{C629B99B-8094-4F23-BC5C-C41B66CCE0DC}"/>
              </a:ext>
            </a:extLst>
          </p:cNvPr>
          <p:cNvCxnSpPr>
            <a:cxnSpLocks/>
            <a:stCxn id="76" idx="2"/>
          </p:cNvCxnSpPr>
          <p:nvPr/>
        </p:nvCxnSpPr>
        <p:spPr>
          <a:xfrm flipH="1">
            <a:off x="7218758" y="5528313"/>
            <a:ext cx="987283" cy="137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2">
            <a:extLst>
              <a:ext uri="{FF2B5EF4-FFF2-40B4-BE49-F238E27FC236}">
                <a16:creationId xmlns:a16="http://schemas.microsoft.com/office/drawing/2014/main" id="{126F0691-CA08-4BF9-9328-3F26E6FDFE53}"/>
              </a:ext>
            </a:extLst>
          </p:cNvPr>
          <p:cNvCxnSpPr>
            <a:cxnSpLocks/>
            <a:stCxn id="74" idx="5"/>
          </p:cNvCxnSpPr>
          <p:nvPr/>
        </p:nvCxnSpPr>
        <p:spPr>
          <a:xfrm>
            <a:off x="4737616" y="4318030"/>
            <a:ext cx="745175" cy="52690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 name="Straight Connector 57">
            <a:extLst>
              <a:ext uri="{FF2B5EF4-FFF2-40B4-BE49-F238E27FC236}">
                <a16:creationId xmlns:a16="http://schemas.microsoft.com/office/drawing/2014/main" id="{21A7CA26-52BD-485C-8186-5B06BEA07CA3}"/>
              </a:ext>
            </a:extLst>
          </p:cNvPr>
          <p:cNvCxnSpPr>
            <a:cxnSpLocks/>
            <a:stCxn id="77" idx="3"/>
          </p:cNvCxnSpPr>
          <p:nvPr/>
        </p:nvCxnSpPr>
        <p:spPr>
          <a:xfrm flipH="1">
            <a:off x="6792209" y="4318030"/>
            <a:ext cx="668926" cy="6023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34" name="그룹 133">
            <a:extLst>
              <a:ext uri="{FF2B5EF4-FFF2-40B4-BE49-F238E27FC236}">
                <a16:creationId xmlns:a16="http://schemas.microsoft.com/office/drawing/2014/main" id="{F54B0113-A9FD-4B7A-9632-56EB443190FB}"/>
              </a:ext>
            </a:extLst>
          </p:cNvPr>
          <p:cNvGrpSpPr/>
          <p:nvPr/>
        </p:nvGrpSpPr>
        <p:grpSpPr>
          <a:xfrm>
            <a:off x="5231722" y="4581481"/>
            <a:ext cx="2258930" cy="1697597"/>
            <a:chOff x="5328029" y="4574338"/>
            <a:chExt cx="1958195" cy="1471592"/>
          </a:xfrm>
        </p:grpSpPr>
        <p:sp>
          <p:nvSpPr>
            <p:cNvPr id="104" name="Freeform: Shape 175">
              <a:extLst>
                <a:ext uri="{FF2B5EF4-FFF2-40B4-BE49-F238E27FC236}">
                  <a16:creationId xmlns:a16="http://schemas.microsoft.com/office/drawing/2014/main" id="{69E9E872-9F7C-4F14-AA9A-E1EBC6577C0A}"/>
                </a:ext>
              </a:extLst>
            </p:cNvPr>
            <p:cNvSpPr/>
            <p:nvPr/>
          </p:nvSpPr>
          <p:spPr>
            <a:xfrm>
              <a:off x="5763867" y="4823689"/>
              <a:ext cx="376550" cy="570653"/>
            </a:xfrm>
            <a:custGeom>
              <a:avLst/>
              <a:gdLst>
                <a:gd name="connsiteX0" fmla="*/ 732044 w 732602"/>
                <a:gd name="connsiteY0" fmla="*/ 364363 h 1110244"/>
                <a:gd name="connsiteX1" fmla="*/ 725377 w 732602"/>
                <a:gd name="connsiteY1" fmla="*/ 53848 h 1110244"/>
                <a:gd name="connsiteX2" fmla="*/ 664416 w 732602"/>
                <a:gd name="connsiteY2" fmla="*/ 7176 h 1110244"/>
                <a:gd name="connsiteX3" fmla="*/ 81486 w 732602"/>
                <a:gd name="connsiteY3" fmla="*/ 220536 h 1110244"/>
                <a:gd name="connsiteX4" fmla="*/ 8144 w 732602"/>
                <a:gd name="connsiteY4" fmla="*/ 278638 h 1110244"/>
                <a:gd name="connsiteX5" fmla="*/ 78629 w 732602"/>
                <a:gd name="connsiteY5" fmla="*/ 410083 h 1110244"/>
                <a:gd name="connsiteX6" fmla="*/ 80534 w 732602"/>
                <a:gd name="connsiteY6" fmla="*/ 944436 h 1110244"/>
                <a:gd name="connsiteX7" fmla="*/ 86249 w 732602"/>
                <a:gd name="connsiteY7" fmla="*/ 1015873 h 1110244"/>
                <a:gd name="connsiteX8" fmla="*/ 182452 w 732602"/>
                <a:gd name="connsiteY8" fmla="*/ 1098741 h 1110244"/>
                <a:gd name="connsiteX9" fmla="*/ 322469 w 732602"/>
                <a:gd name="connsiteY9" fmla="*/ 1094931 h 1110244"/>
                <a:gd name="connsiteX10" fmla="*/ 321516 w 732602"/>
                <a:gd name="connsiteY10" fmla="*/ 1092073 h 1110244"/>
                <a:gd name="connsiteX11" fmla="*/ 323421 w 732602"/>
                <a:gd name="connsiteY11" fmla="*/ 1092073 h 1110244"/>
                <a:gd name="connsiteX12" fmla="*/ 459629 w 732602"/>
                <a:gd name="connsiteY12" fmla="*/ 926338 h 1110244"/>
                <a:gd name="connsiteX13" fmla="*/ 456771 w 732602"/>
                <a:gd name="connsiteY13" fmla="*/ 775843 h 1110244"/>
                <a:gd name="connsiteX14" fmla="*/ 511064 w 732602"/>
                <a:gd name="connsiteY14" fmla="*/ 709168 h 1110244"/>
                <a:gd name="connsiteX15" fmla="*/ 709184 w 732602"/>
                <a:gd name="connsiteY15" fmla="*/ 546291 h 1110244"/>
                <a:gd name="connsiteX16" fmla="*/ 732044 w 732602"/>
                <a:gd name="connsiteY16" fmla="*/ 364363 h 111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2602" h="1110244">
                  <a:moveTo>
                    <a:pt x="732044" y="364363"/>
                  </a:moveTo>
                  <a:cubicBezTo>
                    <a:pt x="718709" y="351981"/>
                    <a:pt x="725377" y="143383"/>
                    <a:pt x="725377" y="53848"/>
                  </a:cubicBezTo>
                  <a:cubicBezTo>
                    <a:pt x="725377" y="-6159"/>
                    <a:pt x="724424" y="-6159"/>
                    <a:pt x="664416" y="7176"/>
                  </a:cubicBezTo>
                  <a:cubicBezTo>
                    <a:pt x="573929" y="26226"/>
                    <a:pt x="117681" y="219583"/>
                    <a:pt x="81486" y="220536"/>
                  </a:cubicBezTo>
                  <a:cubicBezTo>
                    <a:pt x="42434" y="221488"/>
                    <a:pt x="18621" y="241491"/>
                    <a:pt x="8144" y="278638"/>
                  </a:cubicBezTo>
                  <a:cubicBezTo>
                    <a:pt x="-12811" y="350076"/>
                    <a:pt x="5286" y="387223"/>
                    <a:pt x="78629" y="410083"/>
                  </a:cubicBezTo>
                  <a:cubicBezTo>
                    <a:pt x="81486" y="588201"/>
                    <a:pt x="78629" y="767271"/>
                    <a:pt x="80534" y="944436"/>
                  </a:cubicBezTo>
                  <a:cubicBezTo>
                    <a:pt x="80534" y="961581"/>
                    <a:pt x="74819" y="999681"/>
                    <a:pt x="86249" y="1015873"/>
                  </a:cubicBezTo>
                  <a:cubicBezTo>
                    <a:pt x="103394" y="1061593"/>
                    <a:pt x="138636" y="1080643"/>
                    <a:pt x="182452" y="1098741"/>
                  </a:cubicBezTo>
                  <a:cubicBezTo>
                    <a:pt x="228171" y="1116838"/>
                    <a:pt x="274844" y="1112076"/>
                    <a:pt x="322469" y="1094931"/>
                  </a:cubicBezTo>
                  <a:cubicBezTo>
                    <a:pt x="322469" y="1094931"/>
                    <a:pt x="322469" y="1093978"/>
                    <a:pt x="321516" y="1092073"/>
                  </a:cubicBezTo>
                  <a:cubicBezTo>
                    <a:pt x="322469" y="1092073"/>
                    <a:pt x="322469" y="1092073"/>
                    <a:pt x="323421" y="1092073"/>
                  </a:cubicBezTo>
                  <a:cubicBezTo>
                    <a:pt x="412004" y="1069213"/>
                    <a:pt x="452009" y="1020636"/>
                    <a:pt x="459629" y="926338"/>
                  </a:cubicBezTo>
                  <a:cubicBezTo>
                    <a:pt x="458677" y="875856"/>
                    <a:pt x="462486" y="825373"/>
                    <a:pt x="456771" y="775843"/>
                  </a:cubicBezTo>
                  <a:cubicBezTo>
                    <a:pt x="452009" y="731076"/>
                    <a:pt x="472011" y="716788"/>
                    <a:pt x="511064" y="709168"/>
                  </a:cubicBezTo>
                  <a:cubicBezTo>
                    <a:pt x="605361" y="691071"/>
                    <a:pt x="672989" y="634873"/>
                    <a:pt x="709184" y="546291"/>
                  </a:cubicBezTo>
                  <a:cubicBezTo>
                    <a:pt x="732044" y="489141"/>
                    <a:pt x="733949" y="426276"/>
                    <a:pt x="732044" y="364363"/>
                  </a:cubicBezTo>
                  <a:close/>
                </a:path>
              </a:pathLst>
            </a:custGeom>
            <a:solidFill>
              <a:srgbClr val="F9D6BA"/>
            </a:solidFill>
            <a:ln w="4491" cap="flat">
              <a:noFill/>
              <a:prstDash val="solid"/>
              <a:miter/>
            </a:ln>
          </p:spPr>
          <p:txBody>
            <a:bodyPr rtlCol="0" anchor="ctr"/>
            <a:lstStyle/>
            <a:p>
              <a:endParaRPr lang="en-US"/>
            </a:p>
          </p:txBody>
        </p:sp>
        <p:sp>
          <p:nvSpPr>
            <p:cNvPr id="130" name="자유형: 도형 129">
              <a:extLst>
                <a:ext uri="{FF2B5EF4-FFF2-40B4-BE49-F238E27FC236}">
                  <a16:creationId xmlns:a16="http://schemas.microsoft.com/office/drawing/2014/main" id="{45665435-A88F-4E14-81F6-E03A95B38D10}"/>
                </a:ext>
              </a:extLst>
            </p:cNvPr>
            <p:cNvSpPr/>
            <p:nvPr/>
          </p:nvSpPr>
          <p:spPr>
            <a:xfrm>
              <a:off x="5328029" y="5298839"/>
              <a:ext cx="1027605" cy="733873"/>
            </a:xfrm>
            <a:custGeom>
              <a:avLst/>
              <a:gdLst>
                <a:gd name="connsiteX0" fmla="*/ 284829 w 1027605"/>
                <a:gd name="connsiteY0" fmla="*/ 356411 h 733873"/>
                <a:gd name="connsiteX1" fmla="*/ 202580 w 1027605"/>
                <a:gd name="connsiteY1" fmla="*/ 570355 h 733873"/>
                <a:gd name="connsiteX2" fmla="*/ 216288 w 1027605"/>
                <a:gd name="connsiteY2" fmla="*/ 591896 h 733873"/>
                <a:gd name="connsiteX3" fmla="*/ 288745 w 1027605"/>
                <a:gd name="connsiteY3" fmla="*/ 599730 h 733873"/>
                <a:gd name="connsiteX4" fmla="*/ 312734 w 1027605"/>
                <a:gd name="connsiteY4" fmla="*/ 575740 h 733873"/>
                <a:gd name="connsiteX5" fmla="*/ 284829 w 1027605"/>
                <a:gd name="connsiteY5" fmla="*/ 356411 h 733873"/>
                <a:gd name="connsiteX6" fmla="*/ 449815 w 1027605"/>
                <a:gd name="connsiteY6" fmla="*/ 0 h 733873"/>
                <a:gd name="connsiteX7" fmla="*/ 477231 w 1027605"/>
                <a:gd name="connsiteY7" fmla="*/ 37208 h 733873"/>
                <a:gd name="connsiteX8" fmla="*/ 599136 w 1027605"/>
                <a:gd name="connsiteY8" fmla="*/ 87145 h 733873"/>
                <a:gd name="connsiteX9" fmla="*/ 665228 w 1027605"/>
                <a:gd name="connsiteY9" fmla="*/ 33291 h 733873"/>
                <a:gd name="connsiteX10" fmla="*/ 672572 w 1027605"/>
                <a:gd name="connsiteY10" fmla="*/ 1469 h 733873"/>
                <a:gd name="connsiteX11" fmla="*/ 757758 w 1027605"/>
                <a:gd name="connsiteY11" fmla="*/ 2448 h 733873"/>
                <a:gd name="connsiteX12" fmla="*/ 942328 w 1027605"/>
                <a:gd name="connsiteY12" fmla="*/ 106238 h 733873"/>
                <a:gd name="connsiteX13" fmla="*/ 1027514 w 1027605"/>
                <a:gd name="connsiteY13" fmla="*/ 218351 h 733873"/>
                <a:gd name="connsiteX14" fmla="*/ 977578 w 1027605"/>
                <a:gd name="connsiteY14" fmla="*/ 462159 h 733873"/>
                <a:gd name="connsiteX15" fmla="*/ 886027 w 1027605"/>
                <a:gd name="connsiteY15" fmla="*/ 347108 h 733873"/>
                <a:gd name="connsiteX16" fmla="*/ 845637 w 1027605"/>
                <a:gd name="connsiteY16" fmla="*/ 638039 h 733873"/>
                <a:gd name="connsiteX17" fmla="*/ 840936 w 1027605"/>
                <a:gd name="connsiteY17" fmla="*/ 733873 h 733873"/>
                <a:gd name="connsiteX18" fmla="*/ 50122 w 1027605"/>
                <a:gd name="connsiteY18" fmla="*/ 733873 h 733873"/>
                <a:gd name="connsiteX19" fmla="*/ 25537 w 1027605"/>
                <a:gd name="connsiteY19" fmla="*/ 716799 h 733873"/>
                <a:gd name="connsiteX20" fmla="*/ 875 w 1027605"/>
                <a:gd name="connsiteY20" fmla="*/ 652603 h 733873"/>
                <a:gd name="connsiteX21" fmla="*/ 53259 w 1027605"/>
                <a:gd name="connsiteY21" fmla="*/ 415160 h 733873"/>
                <a:gd name="connsiteX22" fmla="*/ 135508 w 1027605"/>
                <a:gd name="connsiteY22" fmla="*/ 185549 h 733873"/>
                <a:gd name="connsiteX23" fmla="*/ 248600 w 1027605"/>
                <a:gd name="connsiteY23" fmla="*/ 27906 h 733873"/>
                <a:gd name="connsiteX24" fmla="*/ 449815 w 1027605"/>
                <a:gd name="connsiteY24" fmla="*/ 0 h 73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27605" h="733873">
                  <a:moveTo>
                    <a:pt x="284829" y="356411"/>
                  </a:moveTo>
                  <a:cubicBezTo>
                    <a:pt x="276995" y="374035"/>
                    <a:pt x="221673" y="523845"/>
                    <a:pt x="202580" y="570355"/>
                  </a:cubicBezTo>
                  <a:cubicBezTo>
                    <a:pt x="196215" y="586511"/>
                    <a:pt x="200132" y="589448"/>
                    <a:pt x="216288" y="591896"/>
                  </a:cubicBezTo>
                  <a:cubicBezTo>
                    <a:pt x="246642" y="595813"/>
                    <a:pt x="265246" y="601198"/>
                    <a:pt x="288745" y="599730"/>
                  </a:cubicBezTo>
                  <a:cubicBezTo>
                    <a:pt x="311266" y="598261"/>
                    <a:pt x="316161" y="598261"/>
                    <a:pt x="312734" y="575740"/>
                  </a:cubicBezTo>
                  <a:cubicBezTo>
                    <a:pt x="304901" y="515523"/>
                    <a:pt x="287766" y="372567"/>
                    <a:pt x="284829" y="356411"/>
                  </a:cubicBezTo>
                  <a:close/>
                  <a:moveTo>
                    <a:pt x="449815" y="0"/>
                  </a:moveTo>
                  <a:cubicBezTo>
                    <a:pt x="456180" y="3917"/>
                    <a:pt x="460096" y="8323"/>
                    <a:pt x="477231" y="37208"/>
                  </a:cubicBezTo>
                  <a:cubicBezTo>
                    <a:pt x="504158" y="88614"/>
                    <a:pt x="557032" y="94978"/>
                    <a:pt x="599136" y="87145"/>
                  </a:cubicBezTo>
                  <a:cubicBezTo>
                    <a:pt x="630958" y="78332"/>
                    <a:pt x="656416" y="66093"/>
                    <a:pt x="665228" y="33291"/>
                  </a:cubicBezTo>
                  <a:cubicBezTo>
                    <a:pt x="667186" y="26437"/>
                    <a:pt x="671103" y="12729"/>
                    <a:pt x="672572" y="1469"/>
                  </a:cubicBezTo>
                  <a:cubicBezTo>
                    <a:pt x="700967" y="1959"/>
                    <a:pt x="729363" y="979"/>
                    <a:pt x="757758" y="2448"/>
                  </a:cubicBezTo>
                  <a:cubicBezTo>
                    <a:pt x="835111" y="7344"/>
                    <a:pt x="894839" y="46999"/>
                    <a:pt x="942328" y="106238"/>
                  </a:cubicBezTo>
                  <a:cubicBezTo>
                    <a:pt x="971702" y="142956"/>
                    <a:pt x="999118" y="181143"/>
                    <a:pt x="1027514" y="218351"/>
                  </a:cubicBezTo>
                  <a:cubicBezTo>
                    <a:pt x="1029472" y="227163"/>
                    <a:pt x="999608" y="413201"/>
                    <a:pt x="977578" y="462159"/>
                  </a:cubicBezTo>
                  <a:cubicBezTo>
                    <a:pt x="947713" y="424462"/>
                    <a:pt x="917849" y="387743"/>
                    <a:pt x="886027" y="347108"/>
                  </a:cubicBezTo>
                  <a:cubicBezTo>
                    <a:pt x="866933" y="450654"/>
                    <a:pt x="853225" y="545876"/>
                    <a:pt x="845637" y="638039"/>
                  </a:cubicBezTo>
                  <a:lnTo>
                    <a:pt x="840936" y="733873"/>
                  </a:lnTo>
                  <a:lnTo>
                    <a:pt x="50122" y="733873"/>
                  </a:lnTo>
                  <a:lnTo>
                    <a:pt x="25537" y="716799"/>
                  </a:lnTo>
                  <a:cubicBezTo>
                    <a:pt x="13237" y="702540"/>
                    <a:pt x="7974" y="682223"/>
                    <a:pt x="875" y="652603"/>
                  </a:cubicBezTo>
                  <a:cubicBezTo>
                    <a:pt x="-6959" y="606094"/>
                    <a:pt x="40041" y="449430"/>
                    <a:pt x="53259" y="415160"/>
                  </a:cubicBezTo>
                  <a:cubicBezTo>
                    <a:pt x="82634" y="339276"/>
                    <a:pt x="113967" y="263881"/>
                    <a:pt x="135508" y="185549"/>
                  </a:cubicBezTo>
                  <a:cubicBezTo>
                    <a:pt x="154112" y="117498"/>
                    <a:pt x="184955" y="65114"/>
                    <a:pt x="248600" y="27906"/>
                  </a:cubicBezTo>
                  <a:cubicBezTo>
                    <a:pt x="278464" y="10771"/>
                    <a:pt x="428274" y="1469"/>
                    <a:pt x="449815" y="0"/>
                  </a:cubicBezTo>
                  <a:close/>
                </a:path>
              </a:pathLst>
            </a:custGeom>
            <a:solidFill>
              <a:srgbClr val="305EB4"/>
            </a:solidFill>
            <a:ln w="9525" cap="flat">
              <a:noFill/>
              <a:prstDash val="solid"/>
              <a:miter/>
            </a:ln>
          </p:spPr>
          <p:txBody>
            <a:bodyPr wrap="square" rtlCol="0" anchor="ctr">
              <a:noAutofit/>
            </a:bodyPr>
            <a:lstStyle/>
            <a:p>
              <a:endParaRPr lang="en-US"/>
            </a:p>
          </p:txBody>
        </p:sp>
        <p:sp>
          <p:nvSpPr>
            <p:cNvPr id="107" name="Freeform: Shape 178">
              <a:extLst>
                <a:ext uri="{FF2B5EF4-FFF2-40B4-BE49-F238E27FC236}">
                  <a16:creationId xmlns:a16="http://schemas.microsoft.com/office/drawing/2014/main" id="{4BFFE652-F2F0-4900-83A4-ED9C810DBA3F}"/>
                </a:ext>
              </a:extLst>
            </p:cNvPr>
            <p:cNvSpPr/>
            <p:nvPr/>
          </p:nvSpPr>
          <p:spPr>
            <a:xfrm>
              <a:off x="5960338" y="5374723"/>
              <a:ext cx="1325886" cy="671207"/>
            </a:xfrm>
            <a:custGeom>
              <a:avLst/>
              <a:gdLst>
                <a:gd name="connsiteX0" fmla="*/ 2506255 w 2579597"/>
                <a:gd name="connsiteY0" fmla="*/ 0 h 1305877"/>
                <a:gd name="connsiteX1" fmla="*/ 885100 w 2579597"/>
                <a:gd name="connsiteY1" fmla="*/ 0 h 1305877"/>
                <a:gd name="connsiteX2" fmla="*/ 811758 w 2579597"/>
                <a:gd name="connsiteY2" fmla="*/ 73342 h 1305877"/>
                <a:gd name="connsiteX3" fmla="*/ 580300 w 2579597"/>
                <a:gd name="connsiteY3" fmla="*/ 1156335 h 1305877"/>
                <a:gd name="connsiteX4" fmla="*/ 548868 w 2579597"/>
                <a:gd name="connsiteY4" fmla="*/ 1156335 h 1305877"/>
                <a:gd name="connsiteX5" fmla="*/ 351700 w 2579597"/>
                <a:gd name="connsiteY5" fmla="*/ 1156335 h 1305877"/>
                <a:gd name="connsiteX6" fmla="*/ 230733 w 2579597"/>
                <a:gd name="connsiteY6" fmla="*/ 1162050 h 1305877"/>
                <a:gd name="connsiteX7" fmla="*/ 24993 w 2579597"/>
                <a:gd name="connsiteY7" fmla="*/ 1250632 h 1305877"/>
                <a:gd name="connsiteX8" fmla="*/ 1180 w 2579597"/>
                <a:gd name="connsiteY8" fmla="*/ 1289685 h 1305877"/>
                <a:gd name="connsiteX9" fmla="*/ 30708 w 2579597"/>
                <a:gd name="connsiteY9" fmla="*/ 1304925 h 1305877"/>
                <a:gd name="connsiteX10" fmla="*/ 628878 w 2579597"/>
                <a:gd name="connsiteY10" fmla="*/ 1304925 h 1305877"/>
                <a:gd name="connsiteX11" fmla="*/ 638403 w 2579597"/>
                <a:gd name="connsiteY11" fmla="*/ 1305878 h 1305877"/>
                <a:gd name="connsiteX12" fmla="*/ 2277655 w 2579597"/>
                <a:gd name="connsiteY12" fmla="*/ 1305878 h 1305877"/>
                <a:gd name="connsiteX13" fmla="*/ 2350998 w 2579597"/>
                <a:gd name="connsiteY13" fmla="*/ 1232535 h 1305877"/>
                <a:gd name="connsiteX14" fmla="*/ 2579598 w 2579597"/>
                <a:gd name="connsiteY14" fmla="*/ 74295 h 1305877"/>
                <a:gd name="connsiteX15" fmla="*/ 2506255 w 2579597"/>
                <a:gd name="connsiteY15" fmla="*/ 0 h 130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79597" h="1305877">
                  <a:moveTo>
                    <a:pt x="2506255" y="0"/>
                  </a:moveTo>
                  <a:lnTo>
                    <a:pt x="885100" y="0"/>
                  </a:lnTo>
                  <a:cubicBezTo>
                    <a:pt x="845095" y="0"/>
                    <a:pt x="811758" y="32385"/>
                    <a:pt x="811758" y="73342"/>
                  </a:cubicBezTo>
                  <a:lnTo>
                    <a:pt x="580300" y="1156335"/>
                  </a:lnTo>
                  <a:cubicBezTo>
                    <a:pt x="563155" y="1156335"/>
                    <a:pt x="550773" y="1156335"/>
                    <a:pt x="548868" y="1156335"/>
                  </a:cubicBezTo>
                  <a:cubicBezTo>
                    <a:pt x="500290" y="1155382"/>
                    <a:pt x="421233" y="1155382"/>
                    <a:pt x="351700" y="1156335"/>
                  </a:cubicBezTo>
                  <a:cubicBezTo>
                    <a:pt x="311695" y="1166813"/>
                    <a:pt x="270738" y="1164907"/>
                    <a:pt x="230733" y="1162050"/>
                  </a:cubicBezTo>
                  <a:cubicBezTo>
                    <a:pt x="145008" y="1155382"/>
                    <a:pt x="85000" y="1193482"/>
                    <a:pt x="24993" y="1250632"/>
                  </a:cubicBezTo>
                  <a:cubicBezTo>
                    <a:pt x="11658" y="1263968"/>
                    <a:pt x="-4535" y="1271588"/>
                    <a:pt x="1180" y="1289685"/>
                  </a:cubicBezTo>
                  <a:cubicBezTo>
                    <a:pt x="4990" y="1302068"/>
                    <a:pt x="13563" y="1304925"/>
                    <a:pt x="30708" y="1304925"/>
                  </a:cubicBezTo>
                  <a:cubicBezTo>
                    <a:pt x="212635" y="1305878"/>
                    <a:pt x="448855" y="1305878"/>
                    <a:pt x="628878" y="1304925"/>
                  </a:cubicBezTo>
                  <a:cubicBezTo>
                    <a:pt x="631735" y="1304925"/>
                    <a:pt x="635545" y="1305878"/>
                    <a:pt x="638403" y="1305878"/>
                  </a:cubicBezTo>
                  <a:lnTo>
                    <a:pt x="2277655" y="1305878"/>
                  </a:lnTo>
                  <a:cubicBezTo>
                    <a:pt x="2317660" y="1305878"/>
                    <a:pt x="2350998" y="1273493"/>
                    <a:pt x="2350998" y="1232535"/>
                  </a:cubicBezTo>
                  <a:lnTo>
                    <a:pt x="2579598" y="74295"/>
                  </a:lnTo>
                  <a:cubicBezTo>
                    <a:pt x="2578646" y="32385"/>
                    <a:pt x="2546260" y="0"/>
                    <a:pt x="2506255" y="0"/>
                  </a:cubicBezTo>
                  <a:close/>
                </a:path>
              </a:pathLst>
            </a:custGeom>
            <a:solidFill>
              <a:srgbClr val="47455C"/>
            </a:solidFill>
            <a:ln w="9525" cap="flat">
              <a:noFill/>
              <a:prstDash val="solid"/>
              <a:miter/>
            </a:ln>
          </p:spPr>
          <p:txBody>
            <a:bodyPr rtlCol="0" anchor="ctr"/>
            <a:lstStyle/>
            <a:p>
              <a:endParaRPr lang="en-US"/>
            </a:p>
          </p:txBody>
        </p:sp>
        <p:sp>
          <p:nvSpPr>
            <p:cNvPr id="116" name="Freeform: Shape 187">
              <a:extLst>
                <a:ext uri="{FF2B5EF4-FFF2-40B4-BE49-F238E27FC236}">
                  <a16:creationId xmlns:a16="http://schemas.microsoft.com/office/drawing/2014/main" id="{BFB7DFBC-B7B0-4C91-AE36-DD8BEA3A7410}"/>
                </a:ext>
              </a:extLst>
            </p:cNvPr>
            <p:cNvSpPr/>
            <p:nvPr/>
          </p:nvSpPr>
          <p:spPr>
            <a:xfrm>
              <a:off x="5823374" y="5911014"/>
              <a:ext cx="324098" cy="131564"/>
            </a:xfrm>
            <a:custGeom>
              <a:avLst/>
              <a:gdLst>
                <a:gd name="connsiteX0" fmla="*/ 0 w 630554"/>
                <a:gd name="connsiteY0" fmla="*/ 254866 h 255965"/>
                <a:gd name="connsiteX1" fmla="*/ 952 w 630554"/>
                <a:gd name="connsiteY1" fmla="*/ 195811 h 255965"/>
                <a:gd name="connsiteX2" fmla="*/ 180022 w 630554"/>
                <a:gd name="connsiteY2" fmla="*/ 9121 h 255965"/>
                <a:gd name="connsiteX3" fmla="*/ 455295 w 630554"/>
                <a:gd name="connsiteY3" fmla="*/ 22456 h 255965"/>
                <a:gd name="connsiteX4" fmla="*/ 568642 w 630554"/>
                <a:gd name="connsiteY4" fmla="*/ 46269 h 255965"/>
                <a:gd name="connsiteX5" fmla="*/ 630555 w 630554"/>
                <a:gd name="connsiteY5" fmla="*/ 115801 h 255965"/>
                <a:gd name="connsiteX6" fmla="*/ 593407 w 630554"/>
                <a:gd name="connsiteY6" fmla="*/ 135803 h 255965"/>
                <a:gd name="connsiteX7" fmla="*/ 461010 w 630554"/>
                <a:gd name="connsiteY7" fmla="*/ 135803 h 255965"/>
                <a:gd name="connsiteX8" fmla="*/ 331470 w 630554"/>
                <a:gd name="connsiteY8" fmla="*/ 189144 h 255965"/>
                <a:gd name="connsiteX9" fmla="*/ 294322 w 630554"/>
                <a:gd name="connsiteY9" fmla="*/ 254866 h 255965"/>
                <a:gd name="connsiteX10" fmla="*/ 0 w 630554"/>
                <a:gd name="connsiteY10" fmla="*/ 254866 h 25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554" h="255965">
                  <a:moveTo>
                    <a:pt x="0" y="254866"/>
                  </a:moveTo>
                  <a:cubicBezTo>
                    <a:pt x="0" y="252009"/>
                    <a:pt x="952" y="198669"/>
                    <a:pt x="952" y="195811"/>
                  </a:cubicBezTo>
                  <a:cubicBezTo>
                    <a:pt x="26670" y="40553"/>
                    <a:pt x="27622" y="43411"/>
                    <a:pt x="180022" y="9121"/>
                  </a:cubicBezTo>
                  <a:cubicBezTo>
                    <a:pt x="273367" y="-12786"/>
                    <a:pt x="363855" y="10074"/>
                    <a:pt x="455295" y="22456"/>
                  </a:cubicBezTo>
                  <a:cubicBezTo>
                    <a:pt x="493395" y="27219"/>
                    <a:pt x="532447" y="31028"/>
                    <a:pt x="568642" y="46269"/>
                  </a:cubicBezTo>
                  <a:cubicBezTo>
                    <a:pt x="601027" y="59603"/>
                    <a:pt x="623888" y="80559"/>
                    <a:pt x="630555" y="115801"/>
                  </a:cubicBezTo>
                  <a:cubicBezTo>
                    <a:pt x="627697" y="140566"/>
                    <a:pt x="608647" y="135803"/>
                    <a:pt x="593407" y="135803"/>
                  </a:cubicBezTo>
                  <a:cubicBezTo>
                    <a:pt x="549592" y="136756"/>
                    <a:pt x="505777" y="139614"/>
                    <a:pt x="461010" y="135803"/>
                  </a:cubicBezTo>
                  <a:cubicBezTo>
                    <a:pt x="406717" y="131041"/>
                    <a:pt x="366713" y="151044"/>
                    <a:pt x="331470" y="189144"/>
                  </a:cubicBezTo>
                  <a:cubicBezTo>
                    <a:pt x="324802" y="196764"/>
                    <a:pt x="302895" y="222481"/>
                    <a:pt x="294322" y="254866"/>
                  </a:cubicBezTo>
                  <a:cubicBezTo>
                    <a:pt x="207645" y="256771"/>
                    <a:pt x="48577" y="255819"/>
                    <a:pt x="0" y="254866"/>
                  </a:cubicBezTo>
                  <a:close/>
                </a:path>
              </a:pathLst>
            </a:custGeom>
            <a:solidFill>
              <a:srgbClr val="F9D6BA"/>
            </a:solidFill>
            <a:ln w="4491" cap="flat">
              <a:noFill/>
              <a:prstDash val="solid"/>
              <a:miter/>
            </a:ln>
          </p:spPr>
          <p:txBody>
            <a:bodyPr rtlCol="0" anchor="ctr"/>
            <a:lstStyle/>
            <a:p>
              <a:endParaRPr lang="en-US"/>
            </a:p>
          </p:txBody>
        </p:sp>
        <p:sp>
          <p:nvSpPr>
            <p:cNvPr id="117" name="Freeform: Shape 188">
              <a:extLst>
                <a:ext uri="{FF2B5EF4-FFF2-40B4-BE49-F238E27FC236}">
                  <a16:creationId xmlns:a16="http://schemas.microsoft.com/office/drawing/2014/main" id="{219932F9-557C-4F64-B1D3-1831CC72AE16}"/>
                </a:ext>
              </a:extLst>
            </p:cNvPr>
            <p:cNvSpPr/>
            <p:nvPr/>
          </p:nvSpPr>
          <p:spPr>
            <a:xfrm>
              <a:off x="6722698" y="5661115"/>
              <a:ext cx="102841" cy="122402"/>
            </a:xfrm>
            <a:custGeom>
              <a:avLst/>
              <a:gdLst>
                <a:gd name="connsiteX0" fmla="*/ 200073 w 200085"/>
                <a:gd name="connsiteY0" fmla="*/ 99076 h 238141"/>
                <a:gd name="connsiteX1" fmla="*/ 85773 w 200085"/>
                <a:gd name="connsiteY1" fmla="*/ 238141 h 238141"/>
                <a:gd name="connsiteX2" fmla="*/ 48 w 200085"/>
                <a:gd name="connsiteY2" fmla="*/ 140986 h 238141"/>
                <a:gd name="connsiteX3" fmla="*/ 112443 w 200085"/>
                <a:gd name="connsiteY3" fmla="*/ 16 h 238141"/>
                <a:gd name="connsiteX4" fmla="*/ 200073 w 200085"/>
                <a:gd name="connsiteY4" fmla="*/ 99076 h 238141"/>
                <a:gd name="connsiteX5" fmla="*/ 200073 w 200085"/>
                <a:gd name="connsiteY5" fmla="*/ 99076 h 23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5" h="238141">
                  <a:moveTo>
                    <a:pt x="200073" y="99076"/>
                  </a:moveTo>
                  <a:cubicBezTo>
                    <a:pt x="201025" y="171466"/>
                    <a:pt x="145781" y="238141"/>
                    <a:pt x="85773" y="238141"/>
                  </a:cubicBezTo>
                  <a:cubicBezTo>
                    <a:pt x="37195" y="238141"/>
                    <a:pt x="2906" y="198136"/>
                    <a:pt x="48" y="140986"/>
                  </a:cubicBezTo>
                  <a:cubicBezTo>
                    <a:pt x="-1857" y="70501"/>
                    <a:pt x="53388" y="969"/>
                    <a:pt x="112443" y="16"/>
                  </a:cubicBezTo>
                  <a:cubicBezTo>
                    <a:pt x="163878" y="-936"/>
                    <a:pt x="200073" y="40021"/>
                    <a:pt x="200073" y="99076"/>
                  </a:cubicBezTo>
                  <a:lnTo>
                    <a:pt x="200073" y="99076"/>
                  </a:lnTo>
                  <a:close/>
                </a:path>
              </a:pathLst>
            </a:custGeom>
            <a:solidFill>
              <a:srgbClr val="E8ECF4"/>
            </a:solidFill>
            <a:ln w="9525" cap="flat">
              <a:noFill/>
              <a:prstDash val="solid"/>
              <a:miter/>
            </a:ln>
          </p:spPr>
          <p:txBody>
            <a:bodyPr rtlCol="0" anchor="ctr"/>
            <a:lstStyle/>
            <a:p>
              <a:endParaRPr lang="en-US"/>
            </a:p>
          </p:txBody>
        </p:sp>
        <p:sp>
          <p:nvSpPr>
            <p:cNvPr id="121" name="Freeform: Shape 192">
              <a:extLst>
                <a:ext uri="{FF2B5EF4-FFF2-40B4-BE49-F238E27FC236}">
                  <a16:creationId xmlns:a16="http://schemas.microsoft.com/office/drawing/2014/main" id="{A99CDAEC-DF8A-4A2D-937B-B5DA5D3568D2}"/>
                </a:ext>
              </a:extLst>
            </p:cNvPr>
            <p:cNvSpPr/>
            <p:nvPr/>
          </p:nvSpPr>
          <p:spPr>
            <a:xfrm>
              <a:off x="5763377" y="4932146"/>
              <a:ext cx="165255" cy="457790"/>
            </a:xfrm>
            <a:custGeom>
              <a:avLst/>
              <a:gdLst>
                <a:gd name="connsiteX0" fmla="*/ 78629 w 321516"/>
                <a:gd name="connsiteY0" fmla="*/ 190500 h 890661"/>
                <a:gd name="connsiteX1" fmla="*/ 8144 w 321516"/>
                <a:gd name="connsiteY1" fmla="*/ 59055 h 890661"/>
                <a:gd name="connsiteX2" fmla="*/ 81486 w 321516"/>
                <a:gd name="connsiteY2" fmla="*/ 952 h 890661"/>
                <a:gd name="connsiteX3" fmla="*/ 192929 w 321516"/>
                <a:gd name="connsiteY3" fmla="*/ 0 h 890661"/>
                <a:gd name="connsiteX4" fmla="*/ 321517 w 321516"/>
                <a:gd name="connsiteY4" fmla="*/ 875348 h 890661"/>
                <a:gd name="connsiteX5" fmla="*/ 181499 w 321516"/>
                <a:gd name="connsiteY5" fmla="*/ 879157 h 890661"/>
                <a:gd name="connsiteX6" fmla="*/ 85296 w 321516"/>
                <a:gd name="connsiteY6" fmla="*/ 796290 h 890661"/>
                <a:gd name="connsiteX7" fmla="*/ 79581 w 321516"/>
                <a:gd name="connsiteY7" fmla="*/ 724853 h 890661"/>
                <a:gd name="connsiteX8" fmla="*/ 78629 w 321516"/>
                <a:gd name="connsiteY8" fmla="*/ 190500 h 890661"/>
                <a:gd name="connsiteX9" fmla="*/ 78629 w 321516"/>
                <a:gd name="connsiteY9" fmla="*/ 190500 h 89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16" h="890661">
                  <a:moveTo>
                    <a:pt x="78629" y="190500"/>
                  </a:moveTo>
                  <a:cubicBezTo>
                    <a:pt x="5286" y="167640"/>
                    <a:pt x="-12811" y="130493"/>
                    <a:pt x="8144" y="59055"/>
                  </a:cubicBezTo>
                  <a:cubicBezTo>
                    <a:pt x="19574" y="20955"/>
                    <a:pt x="43386" y="1905"/>
                    <a:pt x="81486" y="952"/>
                  </a:cubicBezTo>
                  <a:cubicBezTo>
                    <a:pt x="118634" y="0"/>
                    <a:pt x="155781" y="0"/>
                    <a:pt x="192929" y="0"/>
                  </a:cubicBezTo>
                  <a:cubicBezTo>
                    <a:pt x="239602" y="23813"/>
                    <a:pt x="314849" y="872490"/>
                    <a:pt x="321517" y="875348"/>
                  </a:cubicBezTo>
                  <a:cubicBezTo>
                    <a:pt x="273892" y="892493"/>
                    <a:pt x="227219" y="897255"/>
                    <a:pt x="181499" y="879157"/>
                  </a:cubicBezTo>
                  <a:cubicBezTo>
                    <a:pt x="137684" y="862013"/>
                    <a:pt x="102442" y="842010"/>
                    <a:pt x="85296" y="796290"/>
                  </a:cubicBezTo>
                  <a:cubicBezTo>
                    <a:pt x="73867" y="780098"/>
                    <a:pt x="79581" y="741998"/>
                    <a:pt x="79581" y="724853"/>
                  </a:cubicBezTo>
                  <a:cubicBezTo>
                    <a:pt x="78629" y="546735"/>
                    <a:pt x="82439" y="368618"/>
                    <a:pt x="78629" y="190500"/>
                  </a:cubicBezTo>
                  <a:lnTo>
                    <a:pt x="78629" y="190500"/>
                  </a:lnTo>
                  <a:close/>
                </a:path>
              </a:pathLst>
            </a:custGeom>
            <a:solidFill>
              <a:srgbClr val="E2C2A7"/>
            </a:solidFill>
            <a:ln w="4491" cap="flat">
              <a:noFill/>
              <a:prstDash val="solid"/>
              <a:miter/>
            </a:ln>
          </p:spPr>
          <p:txBody>
            <a:bodyPr rtlCol="0" anchor="ctr"/>
            <a:lstStyle/>
            <a:p>
              <a:endParaRPr lang="en-US"/>
            </a:p>
          </p:txBody>
        </p:sp>
        <p:sp>
          <p:nvSpPr>
            <p:cNvPr id="127" name="Freeform: Shape 198">
              <a:extLst>
                <a:ext uri="{FF2B5EF4-FFF2-40B4-BE49-F238E27FC236}">
                  <a16:creationId xmlns:a16="http://schemas.microsoft.com/office/drawing/2014/main" id="{639A47E4-03B6-4E7E-9509-30934CC91379}"/>
                </a:ext>
              </a:extLst>
            </p:cNvPr>
            <p:cNvSpPr/>
            <p:nvPr/>
          </p:nvSpPr>
          <p:spPr>
            <a:xfrm>
              <a:off x="5637510" y="4574338"/>
              <a:ext cx="556873" cy="910932"/>
            </a:xfrm>
            <a:custGeom>
              <a:avLst/>
              <a:gdLst>
                <a:gd name="connsiteX0" fmla="*/ 1056935 w 1083432"/>
                <a:gd name="connsiteY0" fmla="*/ 321808 h 1772278"/>
                <a:gd name="connsiteX1" fmla="*/ 881674 w 1083432"/>
                <a:gd name="connsiteY1" fmla="*/ 81778 h 1772278"/>
                <a:gd name="connsiteX2" fmla="*/ 38712 w 1083432"/>
                <a:gd name="connsiteY2" fmla="*/ 364670 h 1772278"/>
                <a:gd name="connsiteX3" fmla="*/ 11089 w 1083432"/>
                <a:gd name="connsiteY3" fmla="*/ 463730 h 1772278"/>
                <a:gd name="connsiteX4" fmla="*/ 11089 w 1083432"/>
                <a:gd name="connsiteY4" fmla="*/ 463730 h 1772278"/>
                <a:gd name="connsiteX5" fmla="*/ 6327 w 1083432"/>
                <a:gd name="connsiteY5" fmla="*/ 537073 h 1772278"/>
                <a:gd name="connsiteX6" fmla="*/ 5374 w 1083432"/>
                <a:gd name="connsiteY6" fmla="*/ 1377178 h 1772278"/>
                <a:gd name="connsiteX7" fmla="*/ 4422 w 1083432"/>
                <a:gd name="connsiteY7" fmla="*/ 1521958 h 1772278"/>
                <a:gd name="connsiteX8" fmla="*/ 267312 w 1083432"/>
                <a:gd name="connsiteY8" fmla="*/ 1766750 h 1772278"/>
                <a:gd name="connsiteX9" fmla="*/ 331129 w 1083432"/>
                <a:gd name="connsiteY9" fmla="*/ 1717220 h 1772278"/>
                <a:gd name="connsiteX10" fmla="*/ 334939 w 1083432"/>
                <a:gd name="connsiteY10" fmla="*/ 905690 h 1772278"/>
                <a:gd name="connsiteX11" fmla="*/ 313032 w 1083432"/>
                <a:gd name="connsiteY11" fmla="*/ 879973 h 1772278"/>
                <a:gd name="connsiteX12" fmla="*/ 272074 w 1083432"/>
                <a:gd name="connsiteY12" fmla="*/ 779008 h 1772278"/>
                <a:gd name="connsiteX13" fmla="*/ 363514 w 1083432"/>
                <a:gd name="connsiteY13" fmla="*/ 724715 h 1772278"/>
                <a:gd name="connsiteX14" fmla="*/ 425427 w 1083432"/>
                <a:gd name="connsiteY14" fmla="*/ 720905 h 1772278"/>
                <a:gd name="connsiteX15" fmla="*/ 674982 w 1083432"/>
                <a:gd name="connsiteY15" fmla="*/ 627560 h 1772278"/>
                <a:gd name="connsiteX16" fmla="*/ 892152 w 1083432"/>
                <a:gd name="connsiteY16" fmla="*/ 520880 h 1772278"/>
                <a:gd name="connsiteX17" fmla="*/ 952160 w 1083432"/>
                <a:gd name="connsiteY17" fmla="*/ 566600 h 1772278"/>
                <a:gd name="connsiteX18" fmla="*/ 974067 w 1083432"/>
                <a:gd name="connsiteY18" fmla="*/ 793295 h 1772278"/>
                <a:gd name="connsiteX19" fmla="*/ 979782 w 1083432"/>
                <a:gd name="connsiteY19" fmla="*/ 854255 h 1772278"/>
                <a:gd name="connsiteX20" fmla="*/ 1048362 w 1083432"/>
                <a:gd name="connsiteY20" fmla="*/ 737098 h 1772278"/>
                <a:gd name="connsiteX21" fmla="*/ 1056935 w 1083432"/>
                <a:gd name="connsiteY21" fmla="*/ 321808 h 1772278"/>
                <a:gd name="connsiteX22" fmla="*/ 1056935 w 1083432"/>
                <a:gd name="connsiteY22" fmla="*/ 321808 h 177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3432" h="1772278">
                  <a:moveTo>
                    <a:pt x="1056935" y="321808"/>
                  </a:moveTo>
                  <a:cubicBezTo>
                    <a:pt x="1030264" y="220843"/>
                    <a:pt x="970257" y="139880"/>
                    <a:pt x="881674" y="81778"/>
                  </a:cubicBezTo>
                  <a:cubicBezTo>
                    <a:pt x="601639" y="-103007"/>
                    <a:pt x="174919" y="39868"/>
                    <a:pt x="38712" y="364670"/>
                  </a:cubicBezTo>
                  <a:cubicBezTo>
                    <a:pt x="27282" y="385625"/>
                    <a:pt x="11089" y="463730"/>
                    <a:pt x="11089" y="463730"/>
                  </a:cubicBezTo>
                  <a:lnTo>
                    <a:pt x="11089" y="463730"/>
                  </a:lnTo>
                  <a:cubicBezTo>
                    <a:pt x="9184" y="488495"/>
                    <a:pt x="6327" y="512308"/>
                    <a:pt x="6327" y="537073"/>
                  </a:cubicBezTo>
                  <a:cubicBezTo>
                    <a:pt x="5374" y="817108"/>
                    <a:pt x="5374" y="1097143"/>
                    <a:pt x="5374" y="1377178"/>
                  </a:cubicBezTo>
                  <a:cubicBezTo>
                    <a:pt x="5374" y="1396228"/>
                    <a:pt x="-6056" y="1496240"/>
                    <a:pt x="4422" y="1521958"/>
                  </a:cubicBezTo>
                  <a:cubicBezTo>
                    <a:pt x="55857" y="1641020"/>
                    <a:pt x="143487" y="1725793"/>
                    <a:pt x="267312" y="1766750"/>
                  </a:cubicBezTo>
                  <a:cubicBezTo>
                    <a:pt x="313032" y="1781990"/>
                    <a:pt x="330177" y="1765798"/>
                    <a:pt x="331129" y="1717220"/>
                  </a:cubicBezTo>
                  <a:cubicBezTo>
                    <a:pt x="332082" y="1657213"/>
                    <a:pt x="341607" y="1088570"/>
                    <a:pt x="334939" y="905690"/>
                  </a:cubicBezTo>
                  <a:cubicBezTo>
                    <a:pt x="331129" y="894260"/>
                    <a:pt x="321604" y="887593"/>
                    <a:pt x="313032" y="879973"/>
                  </a:cubicBezTo>
                  <a:cubicBezTo>
                    <a:pt x="265407" y="844730"/>
                    <a:pt x="257787" y="823775"/>
                    <a:pt x="272074" y="779008"/>
                  </a:cubicBezTo>
                  <a:cubicBezTo>
                    <a:pt x="286362" y="732335"/>
                    <a:pt x="321604" y="724715"/>
                    <a:pt x="363514" y="724715"/>
                  </a:cubicBezTo>
                  <a:cubicBezTo>
                    <a:pt x="390185" y="723763"/>
                    <a:pt x="406377" y="728525"/>
                    <a:pt x="425427" y="720905"/>
                  </a:cubicBezTo>
                  <a:cubicBezTo>
                    <a:pt x="463527" y="705665"/>
                    <a:pt x="584494" y="683758"/>
                    <a:pt x="674982" y="627560"/>
                  </a:cubicBezTo>
                  <a:cubicBezTo>
                    <a:pt x="744514" y="584698"/>
                    <a:pt x="812142" y="540883"/>
                    <a:pt x="892152" y="520880"/>
                  </a:cubicBezTo>
                  <a:cubicBezTo>
                    <a:pt x="945492" y="507545"/>
                    <a:pt x="952160" y="512308"/>
                    <a:pt x="952160" y="566600"/>
                  </a:cubicBezTo>
                  <a:cubicBezTo>
                    <a:pt x="953112" y="644705"/>
                    <a:pt x="971210" y="715190"/>
                    <a:pt x="974067" y="793295"/>
                  </a:cubicBezTo>
                  <a:cubicBezTo>
                    <a:pt x="975019" y="813298"/>
                    <a:pt x="978829" y="831395"/>
                    <a:pt x="979782" y="854255"/>
                  </a:cubicBezTo>
                  <a:cubicBezTo>
                    <a:pt x="980735" y="900928"/>
                    <a:pt x="1033122" y="780913"/>
                    <a:pt x="1048362" y="737098"/>
                  </a:cubicBezTo>
                  <a:cubicBezTo>
                    <a:pt x="1094082" y="598985"/>
                    <a:pt x="1093129" y="459920"/>
                    <a:pt x="1056935" y="321808"/>
                  </a:cubicBezTo>
                  <a:lnTo>
                    <a:pt x="1056935" y="321808"/>
                  </a:lnTo>
                  <a:close/>
                </a:path>
              </a:pathLst>
            </a:custGeom>
            <a:solidFill>
              <a:srgbClr val="414971"/>
            </a:solidFill>
            <a:ln w="9525" cap="flat">
              <a:noFill/>
              <a:prstDash val="solid"/>
              <a:miter/>
            </a:ln>
          </p:spPr>
          <p:txBody>
            <a:bodyPr rtlCol="0" anchor="ctr"/>
            <a:lstStyle/>
            <a:p>
              <a:endParaRPr lang="en-US"/>
            </a:p>
          </p:txBody>
        </p:sp>
      </p:grpSp>
      <p:sp>
        <p:nvSpPr>
          <p:cNvPr id="135" name="Round Same Side Corner Rectangle 11">
            <a:extLst>
              <a:ext uri="{FF2B5EF4-FFF2-40B4-BE49-F238E27FC236}">
                <a16:creationId xmlns:a16="http://schemas.microsoft.com/office/drawing/2014/main" id="{008C40DA-A343-43A9-835D-322EC5063D1B}"/>
              </a:ext>
            </a:extLst>
          </p:cNvPr>
          <p:cNvSpPr>
            <a:spLocks noChangeAspect="1"/>
          </p:cNvSpPr>
          <p:nvPr/>
        </p:nvSpPr>
        <p:spPr>
          <a:xfrm rot="9900000">
            <a:off x="7645325" y="3772884"/>
            <a:ext cx="434013" cy="368609"/>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36" name="Oval 21">
            <a:extLst>
              <a:ext uri="{FF2B5EF4-FFF2-40B4-BE49-F238E27FC236}">
                <a16:creationId xmlns:a16="http://schemas.microsoft.com/office/drawing/2014/main" id="{EF1110B2-8735-4954-AD70-E662089AAF0E}"/>
              </a:ext>
            </a:extLst>
          </p:cNvPr>
          <p:cNvSpPr>
            <a:spLocks noChangeAspect="1"/>
          </p:cNvSpPr>
          <p:nvPr/>
        </p:nvSpPr>
        <p:spPr>
          <a:xfrm>
            <a:off x="5866546" y="3111454"/>
            <a:ext cx="458907" cy="46273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827296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CA2B44-3008-CCF1-4D79-B1988CF1D292}"/>
              </a:ext>
            </a:extLst>
          </p:cNvPr>
          <p:cNvSpPr>
            <a:spLocks noGrp="1"/>
          </p:cNvSpPr>
          <p:nvPr>
            <p:ph type="body" sz="quarter" idx="10"/>
          </p:nvPr>
        </p:nvSpPr>
        <p:spPr/>
        <p:txBody>
          <a:bodyPr/>
          <a:lstStyle/>
          <a:p>
            <a:r>
              <a:rPr lang="de-DE" sz="3600" dirty="0"/>
              <a:t>Use-Case Scenarios</a:t>
            </a:r>
          </a:p>
        </p:txBody>
      </p:sp>
      <p:sp>
        <p:nvSpPr>
          <p:cNvPr id="4" name="TextBox 3">
            <a:extLst>
              <a:ext uri="{FF2B5EF4-FFF2-40B4-BE49-F238E27FC236}">
                <a16:creationId xmlns:a16="http://schemas.microsoft.com/office/drawing/2014/main" id="{255A5F48-E3C3-B4F5-EC65-40A3032B8938}"/>
              </a:ext>
            </a:extLst>
          </p:cNvPr>
          <p:cNvSpPr txBox="1"/>
          <p:nvPr/>
        </p:nvSpPr>
        <p:spPr>
          <a:xfrm>
            <a:off x="835743" y="904569"/>
            <a:ext cx="10071070" cy="5909310"/>
          </a:xfrm>
          <a:prstGeom prst="rect">
            <a:avLst/>
          </a:prstGeom>
          <a:noFill/>
        </p:spPr>
        <p:txBody>
          <a:bodyPr wrap="square">
            <a:spAutoFit/>
          </a:bodyPr>
          <a:lstStyle/>
          <a:p>
            <a:pPr marL="342900" indent="-342900">
              <a:buAutoNum type="arabicPeriod"/>
            </a:pPr>
            <a:r>
              <a:rPr lang="en-US" b="1" dirty="0"/>
              <a:t>Find Sensor and Reading Sensor Details locally and geospatially</a:t>
            </a:r>
          </a:p>
          <a:p>
            <a:endParaRPr lang="en-US" b="1" dirty="0"/>
          </a:p>
          <a:p>
            <a:r>
              <a:rPr lang="en-US" dirty="0"/>
              <a:t>As a user, we want to find the sensor available for sea level detection and read the data.</a:t>
            </a:r>
          </a:p>
          <a:p>
            <a:endParaRPr lang="en-US" dirty="0"/>
          </a:p>
          <a:p>
            <a:pPr marL="342900" indent="-342900">
              <a:buAutoNum type="arabicPeriod" startAt="2"/>
            </a:pPr>
            <a:r>
              <a:rPr lang="en-US" b="1" dirty="0"/>
              <a:t>Display details of configuration and simultaneously display the prediction of floods</a:t>
            </a:r>
          </a:p>
          <a:p>
            <a:endParaRPr lang="en-US" dirty="0"/>
          </a:p>
          <a:p>
            <a:r>
              <a:rPr lang="en-US" dirty="0"/>
              <a:t>As a user, we want to display the details of configuration in graph, chart format and geo map format and simultaneously calculate the flood prediction using algorithms and display the prediction of floods.</a:t>
            </a:r>
          </a:p>
          <a:p>
            <a:endParaRPr lang="en-US" dirty="0"/>
          </a:p>
          <a:p>
            <a:pPr marL="342900" indent="-342900">
              <a:buAutoNum type="arabicPeriod" startAt="3"/>
            </a:pPr>
            <a:r>
              <a:rPr lang="en-US" b="1" dirty="0"/>
              <a:t>Configure a frequently monitored sensors.</a:t>
            </a:r>
          </a:p>
          <a:p>
            <a:endParaRPr lang="en-US" b="1" dirty="0"/>
          </a:p>
          <a:p>
            <a:r>
              <a:rPr lang="en-US" dirty="0"/>
              <a:t>As a user, we want to add a configuration with the set of sensors that we use frequently.</a:t>
            </a:r>
          </a:p>
          <a:p>
            <a:endParaRPr lang="en-US" dirty="0"/>
          </a:p>
          <a:p>
            <a:pPr marL="342900" indent="-342900">
              <a:buAutoNum type="arabicPeriod" startAt="4"/>
            </a:pPr>
            <a:r>
              <a:rPr lang="en-US" b="1" dirty="0"/>
              <a:t>Configuration Management</a:t>
            </a:r>
          </a:p>
          <a:p>
            <a:endParaRPr lang="en-US" b="1" dirty="0"/>
          </a:p>
          <a:p>
            <a:r>
              <a:rPr lang="en-US" dirty="0"/>
              <a:t>As a user, we want to manage the configuration added to monitor sensors.</a:t>
            </a:r>
          </a:p>
          <a:p>
            <a:endParaRPr lang="en-US" dirty="0"/>
          </a:p>
          <a:p>
            <a:pPr marL="342900" indent="-342900">
              <a:buAutoNum type="arabicPeriod" startAt="5"/>
            </a:pPr>
            <a:r>
              <a:rPr lang="en-US" b="1" dirty="0"/>
              <a:t>Send warning alert to all users when the parameter limit exceeded</a:t>
            </a:r>
          </a:p>
          <a:p>
            <a:endParaRPr lang="en-US" b="1" dirty="0"/>
          </a:p>
          <a:p>
            <a:r>
              <a:rPr lang="en-US" dirty="0"/>
              <a:t>As a user, we want to get notified of an alert warning, when the sea level limit exceeds.</a:t>
            </a:r>
          </a:p>
        </p:txBody>
      </p:sp>
    </p:spTree>
    <p:extLst>
      <p:ext uri="{BB962C8B-B14F-4D97-AF65-F5344CB8AC3E}">
        <p14:creationId xmlns:p14="http://schemas.microsoft.com/office/powerpoint/2010/main" val="2754412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179269"/>
            <a:ext cx="11573197" cy="437239"/>
          </a:xfrm>
        </p:spPr>
        <p:txBody>
          <a:bodyPr/>
          <a:lstStyle/>
          <a:p>
            <a:r>
              <a:rPr lang="en-US" sz="3200" dirty="0"/>
              <a:t>Class Diagram</a:t>
            </a:r>
            <a:r>
              <a:rPr lang="en-US" sz="2000" dirty="0"/>
              <a:t>(Reading Sensor Data)</a:t>
            </a:r>
          </a:p>
        </p:txBody>
      </p:sp>
      <p:grpSp>
        <p:nvGrpSpPr>
          <p:cNvPr id="89" name="Group 46">
            <a:extLst>
              <a:ext uri="{FF2B5EF4-FFF2-40B4-BE49-F238E27FC236}">
                <a16:creationId xmlns:a16="http://schemas.microsoft.com/office/drawing/2014/main" id="{A27A9288-94B8-4C8C-B908-81B3D9970C0F}"/>
              </a:ext>
            </a:extLst>
          </p:cNvPr>
          <p:cNvGrpSpPr/>
          <p:nvPr/>
        </p:nvGrpSpPr>
        <p:grpSpPr>
          <a:xfrm>
            <a:off x="9328533" y="4988913"/>
            <a:ext cx="2285150" cy="524800"/>
            <a:chOff x="7026501" y="4509120"/>
            <a:chExt cx="1499710" cy="524800"/>
          </a:xfrm>
          <a:noFill/>
        </p:grpSpPr>
        <p:sp>
          <p:nvSpPr>
            <p:cNvPr id="90" name="TextBox 89">
              <a:extLst>
                <a:ext uri="{FF2B5EF4-FFF2-40B4-BE49-F238E27FC236}">
                  <a16:creationId xmlns:a16="http://schemas.microsoft.com/office/drawing/2014/main" id="{23BD1D3D-3D98-4132-B5DA-A702157E826B}"/>
                </a:ext>
              </a:extLst>
            </p:cNvPr>
            <p:cNvSpPr txBox="1"/>
            <p:nvPr/>
          </p:nvSpPr>
          <p:spPr>
            <a:xfrm>
              <a:off x="7026501" y="4509120"/>
              <a:ext cx="1499710" cy="307777"/>
            </a:xfrm>
            <a:prstGeom prst="rect">
              <a:avLst/>
            </a:prstGeom>
            <a:grpFill/>
            <a:ln>
              <a:noFill/>
            </a:ln>
          </p:spPr>
          <p:txBody>
            <a:bodyPr wrap="square" rtlCol="0">
              <a:spAutoFit/>
            </a:bodyPr>
            <a:lstStyle/>
            <a:p>
              <a:r>
                <a:rPr lang="de-DE" altLang="ko-KR" sz="1400" dirty="0">
                  <a:solidFill>
                    <a:schemeClr val="tx1">
                      <a:lumMod val="85000"/>
                      <a:lumOff val="15000"/>
                    </a:schemeClr>
                  </a:solidFill>
                  <a:cs typeface="Arial" pitchFamily="34" charset="0"/>
                </a:rPr>
                <a:t> </a:t>
              </a:r>
              <a:endParaRPr lang="ko-KR" altLang="en-US" sz="1400" dirty="0">
                <a:solidFill>
                  <a:schemeClr val="tx1">
                    <a:lumMod val="85000"/>
                    <a:lumOff val="15000"/>
                  </a:schemeClr>
                </a:solidFill>
                <a:cs typeface="Arial" pitchFamily="34" charset="0"/>
              </a:endParaRPr>
            </a:p>
          </p:txBody>
        </p:sp>
        <p:sp>
          <p:nvSpPr>
            <p:cNvPr id="91" name="TextBox 90">
              <a:extLst>
                <a:ext uri="{FF2B5EF4-FFF2-40B4-BE49-F238E27FC236}">
                  <a16:creationId xmlns:a16="http://schemas.microsoft.com/office/drawing/2014/main" id="{AF70351E-E9F8-425F-BD62-73C0E9A68D2D}"/>
                </a:ext>
              </a:extLst>
            </p:cNvPr>
            <p:cNvSpPr txBox="1"/>
            <p:nvPr/>
          </p:nvSpPr>
          <p:spPr>
            <a:xfrm>
              <a:off x="7026501" y="4756921"/>
              <a:ext cx="1499710" cy="276999"/>
            </a:xfrm>
            <a:prstGeom prst="rect">
              <a:avLst/>
            </a:prstGeom>
            <a:grpFill/>
            <a:ln>
              <a:noFill/>
            </a:ln>
          </p:spPr>
          <p:txBody>
            <a:bodyPr wrap="square" rtlCol="0">
              <a:spAutoFit/>
            </a:bodyPr>
            <a:lstStyle/>
            <a:p>
              <a:endParaRPr lang="ko-KR" altLang="en-US" sz="1200" dirty="0">
                <a:solidFill>
                  <a:schemeClr val="tx1">
                    <a:lumMod val="85000"/>
                    <a:lumOff val="15000"/>
                  </a:schemeClr>
                </a:solidFill>
                <a:cs typeface="Arial" pitchFamily="34" charset="0"/>
              </a:endParaRPr>
            </a:p>
          </p:txBody>
        </p:sp>
      </p:grpSp>
      <p:pic>
        <p:nvPicPr>
          <p:cNvPr id="5" name="Picture 4" descr="Diagram">
            <a:extLst>
              <a:ext uri="{FF2B5EF4-FFF2-40B4-BE49-F238E27FC236}">
                <a16:creationId xmlns:a16="http://schemas.microsoft.com/office/drawing/2014/main" id="{AE83CF09-60F5-366A-10E8-25D13FC87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729" y="616508"/>
            <a:ext cx="10117395" cy="6268481"/>
          </a:xfrm>
          <a:prstGeom prst="rect">
            <a:avLst/>
          </a:prstGeom>
        </p:spPr>
      </p:pic>
    </p:spTree>
    <p:extLst>
      <p:ext uri="{BB962C8B-B14F-4D97-AF65-F5344CB8AC3E}">
        <p14:creationId xmlns:p14="http://schemas.microsoft.com/office/powerpoint/2010/main" val="4021651515"/>
      </p:ext>
    </p:extLst>
  </p:cSld>
  <p:clrMapOvr>
    <a:masterClrMapping/>
  </p:clrMapOvr>
</p:sld>
</file>

<file path=ppt/theme/theme1.xml><?xml version="1.0" encoding="utf-8"?>
<a:theme xmlns:a="http://schemas.openxmlformats.org/drawingml/2006/main" name="Cover and End Slide Master">
  <a:themeElements>
    <a:clrScheme name="ALLPPT-616">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16">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07">
      <a:dk1>
        <a:sysClr val="windowText" lastClr="000000"/>
      </a:dk1>
      <a:lt1>
        <a:sysClr val="window" lastClr="FFFFFF"/>
      </a:lt1>
      <a:dk2>
        <a:srgbClr val="44546A"/>
      </a:dk2>
      <a:lt2>
        <a:srgbClr val="E7E6E6"/>
      </a:lt2>
      <a:accent1>
        <a:srgbClr val="02ECEC"/>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741</Words>
  <Application>Microsoft Office PowerPoint</Application>
  <PresentationFormat>Widescreen</PresentationFormat>
  <Paragraphs>121</Paragraphs>
  <Slides>23</Slides>
  <Notes>0</Notes>
  <HiddenSlides>0</HiddenSlides>
  <MMClips>5</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Arial</vt:lpstr>
      <vt:lpstr>Book Antiqua</vt:lpstr>
      <vt:lpstr>Calibri</vt:lpstr>
      <vt:lpstr>Carlito</vt:lpstr>
      <vt:lpstr>Helvetica</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Sonya Thomas</cp:lastModifiedBy>
  <cp:revision>154</cp:revision>
  <dcterms:created xsi:type="dcterms:W3CDTF">2020-01-20T05:08:25Z</dcterms:created>
  <dcterms:modified xsi:type="dcterms:W3CDTF">2023-01-28T15:23:34Z</dcterms:modified>
</cp:coreProperties>
</file>